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18" r:id="rId3"/>
  </p:sldMasterIdLst>
  <p:notesMasterIdLst>
    <p:notesMasterId r:id="rId12"/>
  </p:notesMasterIdLst>
  <p:sldIdLst>
    <p:sldId id="256" r:id="rId4"/>
    <p:sldId id="330" r:id="rId5"/>
    <p:sldId id="283" r:id="rId6"/>
    <p:sldId id="327" r:id="rId7"/>
    <p:sldId id="329" r:id="rId8"/>
    <p:sldId id="315" r:id="rId9"/>
    <p:sldId id="328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5774-CA49-49DD-9A7A-26E16002415D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C450E-6626-4220-B5EE-BC3080DAA1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34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563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6B0DB-2913-E852-9A9F-C21866BB3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1D000-0430-2EAA-A7C9-460C31657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0747BE-6AAE-2831-5E12-D23111060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61A77-D1E2-8CC2-545E-8FEEAA1D9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98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FC07A-F630-A818-335B-C74F0E41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CE7F9-CC9B-8307-460D-0D66788BD0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19D82-44A2-62ED-9E76-C21896BBF3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4AFB-18AF-B378-7111-5B1E88DEF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EC450E-6626-4220-B5EE-BC3080DAA1EA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43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7E4B8-EBB5-8A00-BCB7-7853D9519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84F44-34C6-8325-4988-16CFF7FA5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93F33-27A4-8432-5EFC-B8BADFA3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6D53-588D-14CC-6918-506244AA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7260-B52D-7186-FC72-87C2FE64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84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1A5B-441D-8AC3-02B6-C3F858798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C8A23-7EF4-3EC1-7B5D-06F361640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90D62-AAF8-9034-A441-5E23D568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950D6-856E-F163-605A-C4180035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ECD05-6A6D-7456-4F90-374657EE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01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6DFC4-5365-0616-DEEF-61E23BAD80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9B088-A218-EA84-34AD-962E2205C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2E38-8D78-7DC4-34C5-BDCE2BA6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37985-9B5D-56D5-C53C-BCDD4B2E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C6AB-8D59-EFFD-A94D-9EE239D6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977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1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9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92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7267" y="497417"/>
            <a:ext cx="8160000" cy="5280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/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D46DD6-3FEF-4E8E-852D-6AB87C9AE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200" y="0"/>
            <a:ext cx="2315795" cy="6858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1003A7-996F-2041-9CFA-9950B961691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65849" y="985016"/>
            <a:ext cx="1962639" cy="2896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2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7999" y="497418"/>
            <a:ext cx="10031999" cy="4365369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049C-4F69-43AF-8C8B-0B56DA46CD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2928000"/>
            <a:ext cx="5664000" cy="345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CD92-94A0-4183-91AF-1A31B8F16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5C636-BAFD-854B-9B7F-A267A335B9F2}"/>
              </a:ext>
            </a:extLst>
          </p:cNvPr>
          <p:cNvSpPr txBox="1">
            <a:spLocks/>
          </p:cNvSpPr>
          <p:nvPr userDrawn="1"/>
        </p:nvSpPr>
        <p:spPr>
          <a:xfrm>
            <a:off x="9863905" y="6651399"/>
            <a:ext cx="2431687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b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21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accent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982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5412E3-4376-4E7F-8689-900603DB69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70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DarkImage">
    <p:bg>
      <p:bgPr>
        <a:solidFill>
          <a:schemeClr val="bg2">
            <a:alpha val="9349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3626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mage_Light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000" y="432001"/>
            <a:ext cx="8400000" cy="2852737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8533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5014A4F5-33BC-4C41-B1AC-8B957B763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2DF42F-AFE2-4EF3-B14F-54A469AB5E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432001"/>
            <a:ext cx="2440828" cy="2410884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8533">
                <a:solidFill>
                  <a:schemeClr val="tx1"/>
                </a:solidFill>
              </a:defRPr>
            </a:lvl1pPr>
            <a:lvl2pPr>
              <a:defRPr sz="8533">
                <a:solidFill>
                  <a:schemeClr val="accent1"/>
                </a:solidFill>
              </a:defRPr>
            </a:lvl2pPr>
            <a:lvl3pPr>
              <a:defRPr sz="8533">
                <a:solidFill>
                  <a:schemeClr val="accent1"/>
                </a:solidFill>
              </a:defRPr>
            </a:lvl3pPr>
            <a:lvl4pPr>
              <a:defRPr sz="8533">
                <a:solidFill>
                  <a:schemeClr val="accent1"/>
                </a:solidFill>
              </a:defRPr>
            </a:lvl4pPr>
            <a:lvl5pPr>
              <a:defRPr sz="853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#</a:t>
            </a: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63311-D81E-4290-8966-289EB731C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5312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1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84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000" y="432000"/>
            <a:ext cx="6576000" cy="55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97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9580B-3CF7-DE56-4EA4-62F05D4E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34C21-420E-C13F-AD1C-B4EA74D14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67BE1-7B9C-4BF8-C1D6-D0BFF9DD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F0D34-993B-9322-9B99-9E5A5F5E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467D4-AA2F-C320-B9BB-6D5C636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414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3360000" cy="4192552"/>
          </a:xfrm>
        </p:spPr>
        <p:txBody>
          <a:bodyPr/>
          <a:lstStyle>
            <a:lvl1pPr>
              <a:defRPr sz="6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227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2" spcCol="180000">
            <a:noAutofit/>
          </a:bodyPr>
          <a:lstStyle>
            <a:lvl1pPr>
              <a:defRPr sz="1333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6087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68000"/>
          </a:xfrm>
        </p:spPr>
        <p:txBody>
          <a:bodyPr numCol="1" spcCol="180000">
            <a:noAutofit/>
          </a:bodyPr>
          <a:lstStyle>
            <a:lvl1pPr>
              <a:defRPr sz="1867">
                <a:solidFill>
                  <a:schemeClr val="accent1"/>
                </a:solidFill>
                <a:latin typeface="+mj-lt"/>
              </a:defRPr>
            </a:lvl1pPr>
            <a:lvl2pPr>
              <a:defRPr sz="1467"/>
            </a:lvl2pPr>
            <a:lvl3pPr marL="119997" indent="-119997">
              <a:defRPr sz="1467"/>
            </a:lvl3pPr>
            <a:lvl4pPr marL="239994" indent="-119997">
              <a:defRPr sz="1467"/>
            </a:lvl4pPr>
            <a:lvl5pPr marL="359991" indent="-119997"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31932D-C811-4ADE-9CBC-C6F97F473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432001"/>
            <a:ext cx="3360000" cy="400896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2400"/>
              </a:spcAft>
              <a:defRPr sz="4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5210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tx1"/>
                </a:solidFill>
              </a:defRPr>
            </a:lvl2pPr>
            <a:lvl3pPr>
              <a:buNone/>
              <a:defRPr/>
            </a:lvl3pPr>
            <a:lvl4pPr marL="239178" indent="-239178">
              <a:buFont typeface="Arial" panose="020B0604020202020204" pitchFamily="34" charset="0"/>
              <a:buChar char="•"/>
              <a:defRPr/>
            </a:lvl4pPr>
            <a:lvl5pPr marL="476239" indent="-239178">
              <a:buFont typeface="Times New Roman" panose="02020603050405020304" pitchFamily="18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450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maller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0" y="432000"/>
            <a:ext cx="7536000" cy="5520000"/>
          </a:xfrm>
        </p:spPr>
        <p:txBody>
          <a:bodyPr numCol="2" spcCol="180000">
            <a:noAutofit/>
          </a:bodyPr>
          <a:lstStyle>
            <a:lvl1pPr>
              <a:defRPr sz="1067">
                <a:solidFill>
                  <a:schemeClr val="accent1"/>
                </a:solidFill>
                <a:latin typeface="+mj-lt"/>
              </a:defRPr>
            </a:lvl1pPr>
            <a:lvl2pPr>
              <a:defRPr sz="1067"/>
            </a:lvl2pPr>
            <a:lvl3pPr marL="119997" indent="-119997">
              <a:defRPr sz="1067"/>
            </a:lvl3pPr>
            <a:lvl4pPr marL="239994" indent="-119997">
              <a:defRPr sz="1067"/>
            </a:lvl4pPr>
            <a:lvl5pPr marL="359991" indent="-119997"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87F0A-3EF9-46A9-A8FF-9715CF092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336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2980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4117324-6B4D-4511-9A09-354F37701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4115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400000"/>
            <a:ext cx="4800000" cy="3600000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08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946713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200" y="1440000"/>
            <a:ext cx="4800000" cy="4463384"/>
          </a:xfrm>
        </p:spPr>
        <p:txBody>
          <a:bodyPr/>
          <a:lstStyle>
            <a:lvl1pPr>
              <a:defRPr sz="18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0000" y="432001"/>
            <a:ext cx="4800000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17CBD4-5DAE-4848-BC50-36416D91C4AD}"/>
              </a:ext>
            </a:extLst>
          </p:cNvPr>
          <p:cNvCxnSpPr/>
          <p:nvPr userDrawn="1"/>
        </p:nvCxnSpPr>
        <p:spPr>
          <a:xfrm>
            <a:off x="6096000" y="432000"/>
            <a:ext cx="0" cy="54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8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3606563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76000" y="431800"/>
            <a:ext cx="7536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6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B4478A-1BDA-4472-A289-4B0C4E795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0"/>
            <a:ext cx="2880000" cy="5520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  <a:lvl2pPr>
              <a:spcAft>
                <a:spcPts val="1600"/>
              </a:spcAft>
              <a:defRPr sz="2400">
                <a:solidFill>
                  <a:schemeClr val="accent1"/>
                </a:solidFill>
              </a:defRPr>
            </a:lvl2pPr>
            <a:lvl3pPr>
              <a:buNone/>
              <a:defRPr sz="1067"/>
            </a:lvl3pPr>
            <a:lvl4pPr marL="239178" indent="-239178">
              <a:buFont typeface="Arial" panose="020B0604020202020204" pitchFamily="34" charset="0"/>
              <a:buChar char="•"/>
              <a:defRPr sz="1067"/>
            </a:lvl4pPr>
            <a:lvl5pPr marL="476239" indent="-239178">
              <a:buFont typeface="Times New Roman" panose="02020603050405020304" pitchFamily="18" charset="0"/>
              <a:buChar char="–"/>
              <a:defRPr sz="10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87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11280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005714D-B845-45B5-AB70-7040C72172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99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35B3-54B8-F24E-BC57-AE108C6C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01133-FF57-C3F3-12B7-9CD8EC1B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A9849-7126-77A2-33C8-470A1CCD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F8A95-1811-B89F-4CC6-9AB239BE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D057C-E683-BBA7-F101-9F59AFE7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409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0000" y="4320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8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10807856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gge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0356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3307DB3-CBE2-4A55-BE8E-C26CBADA0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432000"/>
            <a:ext cx="4704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5CD301A0-52A4-469E-ACAD-84A14A2181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6B417A0-A601-4DF8-833D-2F1065E5A8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432000"/>
            <a:ext cx="4704000" cy="30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8112A07-2578-4C64-9E60-0E0913ABA1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4000" y="432000"/>
            <a:ext cx="144000" cy="3072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5C4169D-51A2-418E-95CB-AE67319994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0000" y="3888000"/>
            <a:ext cx="2832000" cy="196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51BCC0A-46D4-42B0-987C-A33E38A571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8356" y="3888000"/>
            <a:ext cx="144000" cy="1968000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</p:spTree>
    <p:extLst>
      <p:ext uri="{BB962C8B-B14F-4D97-AF65-F5344CB8AC3E}">
        <p14:creationId xmlns:p14="http://schemas.microsoft.com/office/powerpoint/2010/main" val="4109968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6000" y="431999"/>
            <a:ext cx="4416000" cy="2640000"/>
          </a:xfrm>
        </p:spPr>
        <p:txBody>
          <a:bodyPr/>
          <a:lstStyle>
            <a:lvl1pPr>
              <a:lnSpc>
                <a:spcPct val="80000"/>
              </a:lnSpc>
              <a:defRPr sz="2667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B441EC-09C6-4B4A-9603-C02952057B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000" y="431800"/>
            <a:ext cx="5472000" cy="5472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4D845E-CFE4-4388-98CF-2B7CD087A9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840829"/>
            <a:ext cx="144000" cy="5062556"/>
          </a:xfrm>
        </p:spPr>
        <p:txBody>
          <a:bodyPr vert="vert270" anchor="t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Image credit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6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536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2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52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BDA75-3AB1-4C8B-B29D-537B8B1FA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9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3145E-4A65-4D12-BF17-1E376D23E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431999"/>
            <a:ext cx="6360000" cy="3840000"/>
          </a:xfrm>
        </p:spPr>
        <p:txBody>
          <a:bodyPr/>
          <a:lstStyle>
            <a:lvl1pPr>
              <a:lnSpc>
                <a:spcPct val="80000"/>
              </a:lnSpc>
              <a:defRPr sz="3733">
                <a:solidFill>
                  <a:schemeClr val="tx1"/>
                </a:solidFill>
              </a:defRPr>
            </a:lvl1pPr>
            <a:lvl2pPr>
              <a:defRPr sz="2667">
                <a:solidFill>
                  <a:schemeClr val="accent1"/>
                </a:solidFill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72E4F78E-88AE-49DC-94D5-AD2C60619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2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C956-62EE-4375-80BD-F88AA733C3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01" y="4032000"/>
            <a:ext cx="4415367" cy="2014952"/>
          </a:xfrm>
        </p:spPr>
        <p:txBody>
          <a:bodyPr/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49A01F5-92DF-1D48-B3C0-D8F1FC50B6AB}"/>
              </a:ext>
            </a:extLst>
          </p:cNvPr>
          <p:cNvSpPr txBox="1">
            <a:spLocks/>
          </p:cNvSpPr>
          <p:nvPr userDrawn="1"/>
        </p:nvSpPr>
        <p:spPr>
          <a:xfrm>
            <a:off x="9840000" y="6739053"/>
            <a:ext cx="1380760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dirty="0">
                <a:solidFill>
                  <a:schemeClr val="tx2">
                    <a:lumMod val="75000"/>
                  </a:schemeClr>
                </a:solidFill>
              </a:rPr>
              <a:t>CRICOS Provider #00120C</a:t>
            </a:r>
            <a:endParaRPr lang="en-AU" sz="667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742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2000" y="1680000"/>
            <a:ext cx="5280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CA85DCDF-C5A3-43A1-9E40-308CB7A5F96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72204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DD MMM 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F810F9-EC51-4622-9468-3349A7AFA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8000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79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681163"/>
            <a:ext cx="5280000" cy="720000"/>
          </a:xfrm>
        </p:spPr>
        <p:txBody>
          <a:bodyPr anchor="ctr">
            <a:normAutofit/>
          </a:bodyPr>
          <a:lstStyle>
            <a:lvl1pPr marL="0" indent="0">
              <a:buNone/>
              <a:defRPr sz="1867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400000"/>
            <a:ext cx="5280000" cy="360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14F034C-2451-4BE6-BB2F-13B71E82B30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FFA563F-7AE3-402E-9587-9C3CED7B3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800" y="432001"/>
            <a:ext cx="11279717" cy="124916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8268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10">
            <a:extLst>
              <a:ext uri="{FF2B5EF4-FFF2-40B4-BE49-F238E27FC236}">
                <a16:creationId xmlns:a16="http://schemas.microsoft.com/office/drawing/2014/main" id="{8CE9A8DC-B386-48E5-A2B7-FF03052B9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4235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5565A-8448-45B8-888E-3D8DE5735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432001"/>
            <a:ext cx="11279717" cy="2017183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3834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ANU SCHOOL OF LAW  |   PRESENTATION NAME GOES HERE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17E45197-8F27-48C7-B54F-6D8F7E29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80173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2721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0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B63D-0A24-2258-83BD-EEC8F17F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20C42-0949-5E4F-F732-577A645B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FA629-137C-EC47-F05A-EA7DB41C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8E329-3750-C038-76FD-49244EFB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C6FDD-5226-3549-8331-0E606B5D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E873-1D85-D923-105D-6DC6EC78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121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B20A-C61C-834B-B6D8-3D6A4518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A4D76-AC2F-FD0C-3F7A-C2B206B67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BB95-BDF7-A213-4289-024B96F8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612E-418E-247A-2801-4D72112A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D5C51-6349-512C-C8F1-32BAFE5B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45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8E0A-1A14-C35B-1FEF-C2E3D565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E388-A739-FB60-6DB8-51CB8810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F2C1-003D-4734-A949-E9CBF8FB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44BD-6C7E-ECE0-1302-94F71752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7F0CB-271A-D6F8-0F5C-33E457FC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711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B53-F863-ED25-3331-CAEB549A7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93923-325E-2644-BD9B-D7162C85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8453-3EFC-53FE-EDBC-E4240C53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D32EF-E615-1808-BE82-91C57CAA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55866-440C-D171-0A2E-24525556F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855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DCC75-B454-16A6-81B4-8C14D31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F31D-A075-EEBE-A7B3-156B28D05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3F6EC-D899-F22D-A01F-FEA51E9DB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8C939-FD91-6E96-6C90-41D68906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BDECFD-7E16-B7F7-7997-E02756CD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3CD56-5699-B214-6077-FCA33375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27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2FE3-9E50-2815-157A-50042944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2B060-EF77-288A-9C64-EF97257E5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32C4A-100B-1890-2E48-72D78BF7C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74651-3F84-3877-9CD4-DF4DB6256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1D8DA-5EBD-E9DA-1FBC-F99DB87507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115D60-8F16-7BE1-D127-AABC02C44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4E1A0-D553-A217-5B2D-46FEED20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C06753-890E-29B0-E485-1AE7514F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302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E2E8-6735-BA36-596E-87AE3421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1DC76-4A12-D694-17D4-7BB3D30C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239C9-053E-8A73-FB66-A2468B08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A20AF-C23E-081D-A19D-55B589D6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36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B3511-BAAD-63E1-6123-B4F2FAAB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C06D8-5C60-5B3D-ABE6-CDD459CC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5E20-03A9-ED91-0895-4692214F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4065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24DF-7029-E771-2782-435DD7AC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613C-1F5D-2B33-A2BB-25079FA9C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08973-3E80-F654-5DD3-02C8DECD3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0443C-39B7-53B3-80D0-3CA3F012C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E0099-25A4-AF92-B17F-22B7EB4E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08142-DC8A-5A6B-C993-84ECDF263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535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B1C-F2D1-9EDC-7C7C-3A2D0B17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35B06-7162-CE90-892E-20C4A1FDD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92DD0-C204-B90D-C521-7A073A780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88274-7F6B-2F87-5809-82C5893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368C1-7C72-C086-4BBD-304FA278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A6133-D8F1-5FA9-0162-5FD3381D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83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53D3-3C71-7456-3682-D5548E94D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16C69-43C5-BDC3-CA47-C31DC3EC9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375F-3BDD-15C1-2605-4FBB830D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96133-4E28-93FE-3261-04CC7A7D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F1E2-EC9A-B80B-B2EB-6AB48BED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236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F14F-8FF0-C344-1A55-EB518C9F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1D122-A9E8-DF89-B0E7-97EB46454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33F5A-E03B-ED70-A70C-A8ADFD8BB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8B63FA-27FD-3CB3-0165-177BE2C1E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B4EA9-06DD-F4B9-7CBD-BD687E2A0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22B11-F700-7352-1EF6-AD3B18FB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B4BEB-41FE-94A2-E391-6106B6A0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AF666-EB65-8A75-1163-BE0E413E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215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0DA4C-426B-BF28-DC55-44C87F879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77A70-1E31-FCFF-3658-FBCC4782F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68857-D20C-A6C4-BC42-8024EE3B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A2F-86FD-1E23-7155-F10A9416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8E3DB-FBEF-4F41-F5FF-35A6535E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148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D05FB-9E00-4E05-8A11-8AC6AA5F1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999" y="497417"/>
            <a:ext cx="7483476" cy="2270307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3780"/>
              </a:spcAft>
              <a:defRPr sz="8533" cap="all" baseline="0">
                <a:solidFill>
                  <a:schemeClr val="tx1"/>
                </a:solidFill>
              </a:defRPr>
            </a:lvl1pPr>
            <a:lvl2pPr>
              <a:lnSpc>
                <a:spcPct val="80000"/>
              </a:lnSpc>
              <a:defRPr sz="2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B2C6D-31F3-4B5D-8AEA-D378B3F6B1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76184" y="1680000"/>
            <a:ext cx="7482416" cy="3894667"/>
          </a:xfrm>
        </p:spPr>
        <p:txBody>
          <a:bodyPr/>
          <a:lstStyle>
            <a:lvl1pPr>
              <a:spcAft>
                <a:spcPts val="3780"/>
              </a:spcAft>
              <a:defRPr sz="2400"/>
            </a:lvl1pPr>
            <a:lvl2pPr>
              <a:spcAft>
                <a:spcPts val="0"/>
              </a:spcAft>
              <a:defRPr sz="1600">
                <a:latin typeface="+mj-lt"/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E533D-B90B-4984-80AF-6A213C6C3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8" y="0"/>
            <a:ext cx="2315795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1CA678-19D7-8442-96F0-22E27EFC3DED}"/>
              </a:ext>
            </a:extLst>
          </p:cNvPr>
          <p:cNvSpPr txBox="1">
            <a:spLocks/>
          </p:cNvSpPr>
          <p:nvPr userDrawn="1"/>
        </p:nvSpPr>
        <p:spPr>
          <a:xfrm>
            <a:off x="1862949" y="6739053"/>
            <a:ext cx="3491968" cy="11894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5367-7457-7889-149F-87C6BAE7B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2461FE-540A-E300-D433-31568271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8AC4B-DBE1-ED14-301C-9011AF2C9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4A8AB-A2D3-EB17-B279-79E8009A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61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BA8B5-6D40-BA08-0076-1A058C32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E6908-7A79-D0D6-D76E-C54E374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0F4CE-9318-AD1B-873A-01C4FD61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2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EE4D-754E-B6E6-0357-23F529F82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3FFF9-81AF-55B7-3208-6F15CB448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94660-ACD9-44B9-930B-C143D29F8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7A391-BDEA-ABE8-E143-80B90A6E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2386B-43F8-85B7-24F4-8C279024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4D261-A33F-008B-9EDB-FC90B05E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466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8139-7015-E7FF-8FF5-2C34F469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961B2A-A38A-CB18-8588-C3F516FEE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A304E-9AA1-CC52-60BA-19B6B14F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74AEF-6D0C-D431-8E9E-3E64AB85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41D85-D8A2-4210-52B1-D4A5424C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0499F-0129-1C5B-781C-54275371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19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8D6C4-3E3D-96F5-C550-9280B84B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BBF0A-0730-04A3-C9E6-5A2381C4C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A1A0-F5E3-429C-0CDA-80696E096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D5849-6531-49FC-ACCE-F18D9B74AA2E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8770-1C60-6AF5-FFBF-340C3A632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BF6B-501A-1340-349B-22AC1AA27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D3493-A6E4-4AF3-80AF-670B89554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2001"/>
            <a:ext cx="1128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2400000"/>
            <a:ext cx="11280000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000" y="6552000"/>
            <a:ext cx="720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ANU SCHOOL OF LAW  |   PRESENTATION NAME GOES HERE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6552000"/>
            <a:ext cx="480000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EA9F80-8DAB-4E35-8304-FAC3410EE5CB}"/>
              </a:ext>
            </a:extLst>
          </p:cNvPr>
          <p:cNvSpPr txBox="1"/>
          <p:nvPr userDrawn="1"/>
        </p:nvSpPr>
        <p:spPr>
          <a:xfrm>
            <a:off x="-2622931" y="14626"/>
            <a:ext cx="2544960" cy="5047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US" sz="800" b="1" kern="1200" baseline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US" sz="800" b="1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US" sz="800" b="0" kern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2F70BC5-DBE8-42FB-9A35-2E8AC821B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68893" y="65520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AU"/>
              <a:t>DD MMM YY</a:t>
            </a:r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DEE85A-4266-4E69-A969-DFA7B1E1413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930" y="1263563"/>
            <a:ext cx="632972" cy="215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7071D7-58A8-4D10-B668-7A37D63450F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400"/>
            <a:ext cx="12192000" cy="34137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38DE2A-A10B-154D-A8BE-8E54C3DBFD94}"/>
              </a:ext>
            </a:extLst>
          </p:cNvPr>
          <p:cNvSpPr txBox="1">
            <a:spLocks/>
          </p:cNvSpPr>
          <p:nvPr userDrawn="1"/>
        </p:nvSpPr>
        <p:spPr>
          <a:xfrm>
            <a:off x="8767582" y="6737871"/>
            <a:ext cx="4403357" cy="21929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6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7"/>
              </a:spcBef>
            </a:pP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TEQSA Provider ID: PRV12002 (Australian University)</a:t>
            </a:r>
            <a:r>
              <a:rPr lang="en-AU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" dirty="0">
                <a:solidFill>
                  <a:schemeClr val="tx1">
                    <a:lumMod val="75000"/>
                  </a:schemeClr>
                </a:solidFill>
                <a:effectLst/>
                <a:latin typeface="Public Sans Ligh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CRICOS Provider Code: 00120C</a:t>
            </a:r>
            <a:endParaRPr lang="en-AU" sz="533" dirty="0">
              <a:solidFill>
                <a:schemeClr val="tx1">
                  <a:lumMod val="75000"/>
                </a:schemeClr>
              </a:solidFill>
              <a:effectLst/>
              <a:latin typeface="Public Sans Light" pitchFamily="2" charset="77"/>
              <a:ea typeface="Public Sans Light" pitchFamily="2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239994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479988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Times New Roman" panose="02020603050405020304" pitchFamily="18" charset="0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719982" indent="-239994" algn="l" defTabSz="914377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Font typeface="Sofia Pro Light" panose="020B0000000000000000" pitchFamily="34" charset="0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01009-4F3E-58E7-F07D-C0FD7430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B37A9-60FE-1589-1660-2C177911F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7817B-BDCA-E062-76B8-C1D93CF6D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D4030-71C6-4381-92DD-32C819634F7A}" type="datetimeFigureOut">
              <a:rPr lang="en-AU" smtClean="0"/>
              <a:t>8/04/2025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8DDC-C25B-CF5B-61AE-E0C9C3C9F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BB1CD-0FB1-2F7D-91DA-80CDABC7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2465-A92F-4295-9E6F-C19BACBA37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45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F0E9-BBCB-BE7C-99BB-714DB7F7B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723" y="1416205"/>
            <a:ext cx="9144000" cy="1859610"/>
          </a:xfrm>
        </p:spPr>
        <p:txBody>
          <a:bodyPr/>
          <a:lstStyle/>
          <a:p>
            <a:pPr algn="l"/>
            <a:r>
              <a:rPr lang="en-AU" sz="5400" dirty="0"/>
              <a:t>SELT promotional slides</a:t>
            </a:r>
            <a:br>
              <a:rPr lang="en-AU" dirty="0"/>
            </a:br>
            <a:endParaRPr lang="en-AU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459574B-6FDE-26E1-3915-6FF9B01568C0}"/>
              </a:ext>
            </a:extLst>
          </p:cNvPr>
          <p:cNvSpPr txBox="1">
            <a:spLocks/>
          </p:cNvSpPr>
          <p:nvPr/>
        </p:nvSpPr>
        <p:spPr>
          <a:xfrm>
            <a:off x="865121" y="3440106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dirty="0">
                <a:latin typeface="Public Sans" pitchFamily="2" charset="0"/>
              </a:rPr>
              <a:t>Slide deck features different options for SELT promotion, please choose one or more slides according to your preference</a:t>
            </a:r>
          </a:p>
          <a:p>
            <a:pPr algn="l"/>
            <a:endParaRPr lang="en-AU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6B4C513-ACDB-7B3E-1D03-54FAB831F96F}"/>
              </a:ext>
            </a:extLst>
          </p:cNvPr>
          <p:cNvSpPr txBox="1">
            <a:spLocks/>
          </p:cNvSpPr>
          <p:nvPr/>
        </p:nvSpPr>
        <p:spPr>
          <a:xfrm>
            <a:off x="865120" y="5056765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600" dirty="0">
                <a:latin typeface="Public Sans" pitchFamily="2" charset="0"/>
              </a:rPr>
              <a:t>Materials prepared by the Institutional Research team in collaboration with the Centre for Learning &amp; Teaching</a:t>
            </a:r>
          </a:p>
          <a:p>
            <a:pPr algn="l"/>
            <a:endParaRPr lang="en-A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92D051-1112-CDED-7808-275187BE1DC0}"/>
              </a:ext>
            </a:extLst>
          </p:cNvPr>
          <p:cNvSpPr txBox="1">
            <a:spLocks/>
          </p:cNvSpPr>
          <p:nvPr/>
        </p:nvSpPr>
        <p:spPr>
          <a:xfrm>
            <a:off x="963274" y="4248436"/>
            <a:ext cx="7426859" cy="6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04F98-27BE-6F07-82DE-8D32F94A7D16}"/>
              </a:ext>
            </a:extLst>
          </p:cNvPr>
          <p:cNvSpPr txBox="1"/>
          <p:nvPr/>
        </p:nvSpPr>
        <p:spPr>
          <a:xfrm>
            <a:off x="865121" y="2600898"/>
            <a:ext cx="7296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800" dirty="0">
                <a:latin typeface="Public Sans" pitchFamily="2" charset="0"/>
              </a:rPr>
              <a:t>Images to be displayed any time during Semester 1 SELT window </a:t>
            </a:r>
            <a:br>
              <a:rPr lang="en-AU" sz="1800" dirty="0">
                <a:latin typeface="Public Sans" pitchFamily="2" charset="0"/>
              </a:rPr>
            </a:br>
            <a:r>
              <a:rPr lang="en-AU" dirty="0">
                <a:latin typeface="Public Sans" pitchFamily="2" charset="0"/>
              </a:rPr>
              <a:t>19 May</a:t>
            </a:r>
            <a:r>
              <a:rPr lang="en-AU" sz="1800" dirty="0">
                <a:latin typeface="Public Sans" pitchFamily="2" charset="0"/>
              </a:rPr>
              <a:t> – 15 June 2025</a:t>
            </a:r>
          </a:p>
        </p:txBody>
      </p:sp>
    </p:spTree>
    <p:extLst>
      <p:ext uri="{BB962C8B-B14F-4D97-AF65-F5344CB8AC3E}">
        <p14:creationId xmlns:p14="http://schemas.microsoft.com/office/powerpoint/2010/main" val="416106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7ABBFB0-8E99-9672-A9E3-E0E710F5D2B0}"/>
              </a:ext>
            </a:extLst>
          </p:cNvPr>
          <p:cNvSpPr/>
          <p:nvPr/>
        </p:nvSpPr>
        <p:spPr>
          <a:xfrm>
            <a:off x="3264716" y="2622441"/>
            <a:ext cx="5662568" cy="1286001"/>
          </a:xfrm>
          <a:custGeom>
            <a:avLst/>
            <a:gdLst>
              <a:gd name="connsiteX0" fmla="*/ 0 w 5662568"/>
              <a:gd name="connsiteY0" fmla="*/ 404362 h 1286001"/>
              <a:gd name="connsiteX1" fmla="*/ 1031845 w 5662568"/>
              <a:gd name="connsiteY1" fmla="*/ 991591 h 1286001"/>
              <a:gd name="connsiteX2" fmla="*/ 2642532 w 5662568"/>
              <a:gd name="connsiteY2" fmla="*/ 1690 h 1286001"/>
              <a:gd name="connsiteX3" fmla="*/ 4454554 w 5662568"/>
              <a:gd name="connsiteY3" fmla="*/ 1276817 h 1286001"/>
              <a:gd name="connsiteX4" fmla="*/ 5662568 w 5662568"/>
              <a:gd name="connsiteY4" fmla="*/ 563753 h 1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2568" h="1286001">
                <a:moveTo>
                  <a:pt x="0" y="404362"/>
                </a:moveTo>
                <a:cubicBezTo>
                  <a:pt x="295711" y="731532"/>
                  <a:pt x="591423" y="1058703"/>
                  <a:pt x="1031845" y="991591"/>
                </a:cubicBezTo>
                <a:cubicBezTo>
                  <a:pt x="1472267" y="924479"/>
                  <a:pt x="2072081" y="-45848"/>
                  <a:pt x="2642532" y="1690"/>
                </a:cubicBezTo>
                <a:cubicBezTo>
                  <a:pt x="3212984" y="49228"/>
                  <a:pt x="3951215" y="1183140"/>
                  <a:pt x="4454554" y="1276817"/>
                </a:cubicBezTo>
                <a:cubicBezTo>
                  <a:pt x="4957893" y="1370494"/>
                  <a:pt x="5417889" y="720347"/>
                  <a:pt x="5662568" y="563753"/>
                </a:cubicBezTo>
              </a:path>
            </a:pathLst>
          </a:custGeom>
          <a:noFill/>
          <a:ln w="28575">
            <a:solidFill>
              <a:srgbClr val="DFC18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1B006A-6398-DA32-F62C-0A4B8B004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35" y="3192771"/>
            <a:ext cx="1092449" cy="109244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1A1D7E-6BB5-FB94-388F-DD5E89E1E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48" y="3011158"/>
            <a:ext cx="1092449" cy="1092449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DDE804-A64C-918C-3B91-48EA0C3D7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24" y="2274609"/>
            <a:ext cx="1092449" cy="1092449"/>
          </a:xfrm>
          <a:prstGeom prst="rect">
            <a:avLst/>
          </a:prstGeom>
        </p:spPr>
      </p:pic>
      <p:pic>
        <p:nvPicPr>
          <p:cNvPr id="29" name="Picture 2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7124847-0272-98D0-2D96-38A9FBD090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71" y="2464933"/>
            <a:ext cx="1092449" cy="1092449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E2F039-47C0-F7C5-CD63-8E0B307335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73" y="2357974"/>
            <a:ext cx="1092449" cy="10924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1604140-D757-6BCF-37A2-A9F19356C9D2}"/>
              </a:ext>
            </a:extLst>
          </p:cNvPr>
          <p:cNvSpPr txBox="1"/>
          <p:nvPr/>
        </p:nvSpPr>
        <p:spPr>
          <a:xfrm>
            <a:off x="1672062" y="1968629"/>
            <a:ext cx="246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opens – links are emailed to students and are</a:t>
            </a:r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also available in Wattle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008CBD-413C-27AB-69E1-F51D9D6350CC}"/>
              </a:ext>
            </a:extLst>
          </p:cNvPr>
          <p:cNvSpPr txBox="1"/>
          <p:nvPr/>
        </p:nvSpPr>
        <p:spPr>
          <a:xfrm>
            <a:off x="2144171" y="3969518"/>
            <a:ext cx="2818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latin typeface="Public Sans" pitchFamily="2" charset="0"/>
              </a:rPr>
              <a:t>Students provide constructive and respectful feedback </a:t>
            </a:r>
            <a:r>
              <a:rPr lang="en-AU" sz="1400" i="1" dirty="0">
                <a:latin typeface="Public Sans" pitchFamily="2" charset="0"/>
              </a:rPr>
              <a:t>(your teacher can’t identify you)</a:t>
            </a:r>
            <a:endParaRPr kumimoji="0" lang="en-A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4C9E1E-23E2-339D-9FC7-49B011856659}"/>
              </a:ext>
            </a:extLst>
          </p:cNvPr>
          <p:cNvSpPr txBox="1"/>
          <p:nvPr/>
        </p:nvSpPr>
        <p:spPr>
          <a:xfrm>
            <a:off x="4962479" y="3218802"/>
            <a:ext cx="2231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closes – Institutional Research team screen comments for wellbeing concerns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CF4F3-E3BB-2A8C-8096-F738858705D1}"/>
              </a:ext>
            </a:extLst>
          </p:cNvPr>
          <p:cNvSpPr txBox="1"/>
          <p:nvPr/>
        </p:nvSpPr>
        <p:spPr>
          <a:xfrm>
            <a:off x="7019475" y="2561365"/>
            <a:ext cx="1962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In the meantime, grades are released to students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77D62C-100A-9709-B661-D9C425F12128}"/>
              </a:ext>
            </a:extLst>
          </p:cNvPr>
          <p:cNvSpPr txBox="1"/>
          <p:nvPr/>
        </p:nvSpPr>
        <p:spPr>
          <a:xfrm>
            <a:off x="9545787" y="2397897"/>
            <a:ext cx="2218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After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 grade release, SELT feedback is made available to teachers and course convenors</a:t>
            </a:r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to </a:t>
            </a:r>
            <a:r>
              <a:rPr lang="en-AU" sz="1400" dirty="0">
                <a:latin typeface="Public Sans" pitchFamily="2" charset="0"/>
              </a:rPr>
              <a:t>improve future course delivery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C7F98C-0FF7-03DF-E068-5C8290D6E01D}"/>
              </a:ext>
            </a:extLst>
          </p:cNvPr>
          <p:cNvSpPr txBox="1"/>
          <p:nvPr/>
        </p:nvSpPr>
        <p:spPr>
          <a:xfrm>
            <a:off x="3172690" y="5173807"/>
            <a:ext cx="61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Find out more on the </a:t>
            </a:r>
            <a:r>
              <a:rPr lang="en-AU" sz="2000" i="1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Info for Students </a:t>
            </a:r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webpage:</a:t>
            </a:r>
          </a:p>
          <a:p>
            <a:r>
              <a:rPr lang="en-AU" sz="1400" dirty="0">
                <a:latin typeface="Public Sans" pitchFamily="2" charset="0"/>
              </a:rPr>
              <a:t>https://services.anu.edu.au/learning-teaching/education-data/student-experience-of-learning-teaching-selt/information-for-students</a:t>
            </a:r>
          </a:p>
        </p:txBody>
      </p:sp>
      <p:pic>
        <p:nvPicPr>
          <p:cNvPr id="6" name="Picture 5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C84BFAC5-D8AC-0117-F75F-DC117D5F4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27" y="4955580"/>
            <a:ext cx="1267449" cy="1267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E9685-0E37-C134-4153-38C42E474343}"/>
              </a:ext>
            </a:extLst>
          </p:cNvPr>
          <p:cNvSpPr txBox="1"/>
          <p:nvPr/>
        </p:nvSpPr>
        <p:spPr>
          <a:xfrm>
            <a:off x="1792139" y="1143345"/>
            <a:ext cx="9172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Public Sans" pitchFamily="2" charset="0"/>
              </a:rPr>
              <a:t>The </a:t>
            </a:r>
            <a:r>
              <a:rPr lang="en-AU" sz="1500" i="1" dirty="0">
                <a:latin typeface="Public Sans" pitchFamily="2" charset="0"/>
              </a:rPr>
              <a:t>Student Experience of Learning &amp; Teaching </a:t>
            </a:r>
            <a:r>
              <a:rPr lang="en-AU" sz="1500" dirty="0">
                <a:latin typeface="Public Sans" pitchFamily="2" charset="0"/>
              </a:rPr>
              <a:t>survey allows students to give feedback on their courses and teachers. It is </a:t>
            </a:r>
            <a:r>
              <a:rPr lang="en-AU" sz="1500" b="1" dirty="0">
                <a:latin typeface="Public Sans" pitchFamily="2" charset="0"/>
              </a:rPr>
              <a:t>voluntary</a:t>
            </a:r>
            <a:r>
              <a:rPr lang="en-AU" sz="1500" dirty="0">
                <a:latin typeface="Public Sans" pitchFamily="2" charset="0"/>
              </a:rPr>
              <a:t> and </a:t>
            </a:r>
            <a:r>
              <a:rPr lang="en-AU" sz="1500" b="1" dirty="0">
                <a:latin typeface="Public Sans" pitchFamily="2" charset="0"/>
              </a:rPr>
              <a:t>confidential</a:t>
            </a:r>
            <a:r>
              <a:rPr lang="en-AU" sz="1500" dirty="0">
                <a:latin typeface="Public Sans" pitchFamily="2" charset="0"/>
              </a:rPr>
              <a:t>, and run by the Institutional Research (IR)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967F0-A9A2-FA41-242A-DFE714DDB7F0}"/>
              </a:ext>
            </a:extLst>
          </p:cNvPr>
          <p:cNvSpPr txBox="1"/>
          <p:nvPr/>
        </p:nvSpPr>
        <p:spPr>
          <a:xfrm>
            <a:off x="1700453" y="552187"/>
            <a:ext cx="95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The SELT survey journey</a:t>
            </a:r>
          </a:p>
        </p:txBody>
      </p:sp>
    </p:spTree>
    <p:extLst>
      <p:ext uri="{BB962C8B-B14F-4D97-AF65-F5344CB8AC3E}">
        <p14:creationId xmlns:p14="http://schemas.microsoft.com/office/powerpoint/2010/main" val="299440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6FBC905-3AC2-9C7A-AC41-B9B663D9EEBF}"/>
              </a:ext>
            </a:extLst>
          </p:cNvPr>
          <p:cNvSpPr/>
          <p:nvPr/>
        </p:nvSpPr>
        <p:spPr>
          <a:xfrm>
            <a:off x="2472583" y="3126678"/>
            <a:ext cx="7246834" cy="564408"/>
          </a:xfrm>
          <a:custGeom>
            <a:avLst/>
            <a:gdLst>
              <a:gd name="connsiteX0" fmla="*/ 0 w 7246834"/>
              <a:gd name="connsiteY0" fmla="*/ 504482 h 564408"/>
              <a:gd name="connsiteX1" fmla="*/ 1939896 w 7246834"/>
              <a:gd name="connsiteY1" fmla="*/ 280 h 564408"/>
              <a:gd name="connsiteX2" fmla="*/ 3725967 w 7246834"/>
              <a:gd name="connsiteY2" fmla="*/ 564302 h 564408"/>
              <a:gd name="connsiteX3" fmla="*/ 5537675 w 7246834"/>
              <a:gd name="connsiteY3" fmla="*/ 51555 h 564408"/>
              <a:gd name="connsiteX4" fmla="*/ 7246834 w 7246834"/>
              <a:gd name="connsiteY4" fmla="*/ 495936 h 56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834" h="564408" extrusionOk="0">
                <a:moveTo>
                  <a:pt x="0" y="504482"/>
                </a:moveTo>
                <a:cubicBezTo>
                  <a:pt x="629742" y="427182"/>
                  <a:pt x="1322051" y="129751"/>
                  <a:pt x="1939896" y="280"/>
                </a:cubicBezTo>
                <a:cubicBezTo>
                  <a:pt x="2654808" y="-39496"/>
                  <a:pt x="3179453" y="529792"/>
                  <a:pt x="3725967" y="564302"/>
                </a:cubicBezTo>
                <a:cubicBezTo>
                  <a:pt x="4374394" y="561863"/>
                  <a:pt x="4947743" y="133972"/>
                  <a:pt x="5537675" y="51555"/>
                </a:cubicBezTo>
                <a:cubicBezTo>
                  <a:pt x="6190736" y="145113"/>
                  <a:pt x="6577925" y="156797"/>
                  <a:pt x="7246834" y="495936"/>
                </a:cubicBezTo>
              </a:path>
            </a:pathLst>
          </a:custGeom>
          <a:noFill/>
          <a:ln w="28575">
            <a:solidFill>
              <a:srgbClr val="DFC187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7246834"/>
                      <a:gd name="connsiteY0" fmla="*/ 504482 h 564408"/>
                      <a:gd name="connsiteX1" fmla="*/ 1939896 w 7246834"/>
                      <a:gd name="connsiteY1" fmla="*/ 280 h 564408"/>
                      <a:gd name="connsiteX2" fmla="*/ 3725967 w 7246834"/>
                      <a:gd name="connsiteY2" fmla="*/ 564302 h 564408"/>
                      <a:gd name="connsiteX3" fmla="*/ 5537675 w 7246834"/>
                      <a:gd name="connsiteY3" fmla="*/ 51555 h 564408"/>
                      <a:gd name="connsiteX4" fmla="*/ 7246834 w 7246834"/>
                      <a:gd name="connsiteY4" fmla="*/ 495936 h 564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46834" h="564408">
                        <a:moveTo>
                          <a:pt x="0" y="504482"/>
                        </a:moveTo>
                        <a:cubicBezTo>
                          <a:pt x="659451" y="247396"/>
                          <a:pt x="1318902" y="-9690"/>
                          <a:pt x="1939896" y="280"/>
                        </a:cubicBezTo>
                        <a:cubicBezTo>
                          <a:pt x="2560890" y="10250"/>
                          <a:pt x="3126337" y="555756"/>
                          <a:pt x="3725967" y="564302"/>
                        </a:cubicBezTo>
                        <a:cubicBezTo>
                          <a:pt x="4325597" y="572848"/>
                          <a:pt x="4950864" y="62949"/>
                          <a:pt x="5537675" y="51555"/>
                        </a:cubicBezTo>
                        <a:cubicBezTo>
                          <a:pt x="6124486" y="40161"/>
                          <a:pt x="6685660" y="268048"/>
                          <a:pt x="7246834" y="495936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38100">
                <a:solidFill>
                  <a:srgbClr val="BF9000"/>
                </a:solidFill>
              </a:ln>
              <a:latin typeface="Public San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68363-963B-4F6C-B73D-736A2C500AA8}"/>
              </a:ext>
            </a:extLst>
          </p:cNvPr>
          <p:cNvSpPr txBox="1"/>
          <p:nvPr/>
        </p:nvSpPr>
        <p:spPr>
          <a:xfrm>
            <a:off x="1700453" y="552187"/>
            <a:ext cx="9549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The SELT survey journey – Semester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3E990-67E7-3A01-FF5C-477C55F8A3D8}"/>
              </a:ext>
            </a:extLst>
          </p:cNvPr>
          <p:cNvSpPr txBox="1"/>
          <p:nvPr/>
        </p:nvSpPr>
        <p:spPr>
          <a:xfrm>
            <a:off x="3172690" y="5173807"/>
            <a:ext cx="61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Find out more on the </a:t>
            </a:r>
            <a:r>
              <a:rPr lang="en-AU" sz="2000" i="1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Info for Students </a:t>
            </a:r>
            <a:r>
              <a:rPr lang="en-AU" sz="2000" dirty="0">
                <a:solidFill>
                  <a:schemeClr val="accent4">
                    <a:lumMod val="75000"/>
                  </a:schemeClr>
                </a:solidFill>
                <a:latin typeface="Public Sans" pitchFamily="2" charset="0"/>
              </a:rPr>
              <a:t>webpage:</a:t>
            </a:r>
          </a:p>
          <a:p>
            <a:r>
              <a:rPr lang="en-AU" sz="1400" dirty="0">
                <a:latin typeface="Public Sans" pitchFamily="2" charset="0"/>
              </a:rPr>
              <a:t>https://services.anu.edu.au/learning-teaching/education-data/student-experience-of-learning-teaching-selt/information-for-students</a:t>
            </a:r>
          </a:p>
        </p:txBody>
      </p:sp>
      <p:pic>
        <p:nvPicPr>
          <p:cNvPr id="21" name="Picture 2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21B006A-6398-DA32-F62C-0A4B8B004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61" y="2739557"/>
            <a:ext cx="1092449" cy="1092449"/>
          </a:xfrm>
          <a:prstGeom prst="rect">
            <a:avLst/>
          </a:prstGeom>
        </p:spPr>
      </p:pic>
      <p:pic>
        <p:nvPicPr>
          <p:cNvPr id="23" name="Picture 2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1A1D7E-6BB5-FB94-388F-DD5E89E1E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26" y="2819588"/>
            <a:ext cx="1092449" cy="1092449"/>
          </a:xfrm>
          <a:prstGeom prst="rect">
            <a:avLst/>
          </a:prstGeom>
        </p:spPr>
      </p:pic>
      <p:pic>
        <p:nvPicPr>
          <p:cNvPr id="31" name="Picture 3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9E2F039-47C0-F7C5-CD63-8E0B30733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40" y="3071509"/>
            <a:ext cx="1092449" cy="109244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6008CBD-413C-27AB-69E1-F51D9D6350CC}"/>
              </a:ext>
            </a:extLst>
          </p:cNvPr>
          <p:cNvSpPr txBox="1"/>
          <p:nvPr/>
        </p:nvSpPr>
        <p:spPr>
          <a:xfrm>
            <a:off x="3180716" y="3774412"/>
            <a:ext cx="2791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Survey runs for 4 weeks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dirty="0">
                <a:latin typeface="Public Sans" pitchFamily="2" charset="0"/>
              </a:rPr>
              <a:t>Students provide constructive and respectful feedback </a:t>
            </a:r>
            <a:r>
              <a:rPr lang="en-AU" sz="1400" i="1" dirty="0">
                <a:latin typeface="Public Sans" pitchFamily="2" charset="0"/>
              </a:rPr>
              <a:t>(your teacher can’t identify you)</a:t>
            </a:r>
            <a:endParaRPr kumimoji="0" lang="en-AU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4C9E1E-23E2-339D-9FC7-49B011856659}"/>
              </a:ext>
            </a:extLst>
          </p:cNvPr>
          <p:cNvSpPr txBox="1"/>
          <p:nvPr/>
        </p:nvSpPr>
        <p:spPr>
          <a:xfrm>
            <a:off x="4915775" y="2056943"/>
            <a:ext cx="30507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15 June - Survey closes</a:t>
            </a:r>
            <a:br>
              <a:rPr lang="en-AU" sz="1400" dirty="0">
                <a:latin typeface="Public Sans" pitchFamily="2" charset="0"/>
              </a:rPr>
            </a:b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Survey closes – Institutional Research team screen comments for wellbeing concerns</a:t>
            </a:r>
          </a:p>
          <a:p>
            <a:endParaRPr lang="en-AU" sz="1400" dirty="0">
              <a:latin typeface="Public Sans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CF4F3-E3BB-2A8C-8096-F738858705D1}"/>
              </a:ext>
            </a:extLst>
          </p:cNvPr>
          <p:cNvSpPr txBox="1"/>
          <p:nvPr/>
        </p:nvSpPr>
        <p:spPr>
          <a:xfrm>
            <a:off x="7274977" y="3661730"/>
            <a:ext cx="2032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3 July</a:t>
            </a:r>
            <a:br>
              <a:rPr lang="en-AU" sz="1400" dirty="0">
                <a:latin typeface="Public Sans" pitchFamily="2" charset="0"/>
              </a:rPr>
            </a:br>
            <a:r>
              <a:rPr lang="en-AU" sz="1400" dirty="0">
                <a:latin typeface="Public Sans" pitchFamily="2" charset="0"/>
              </a:rPr>
              <a:t>Grades are released to students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77D62C-100A-9709-B661-D9C425F12128}"/>
              </a:ext>
            </a:extLst>
          </p:cNvPr>
          <p:cNvSpPr txBox="1"/>
          <p:nvPr/>
        </p:nvSpPr>
        <p:spPr>
          <a:xfrm>
            <a:off x="8858589" y="2090640"/>
            <a:ext cx="3065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7 July</a:t>
            </a:r>
            <a:br>
              <a:rPr lang="en-AU" sz="1400" dirty="0">
                <a:latin typeface="Public Sans" pitchFamily="2" charset="0"/>
              </a:rPr>
            </a:b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After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 grade release, SELT feedback is made available to teachers and course convenors to </a:t>
            </a:r>
            <a:r>
              <a:rPr lang="en-AU" sz="1400" dirty="0">
                <a:latin typeface="Public Sans" pitchFamily="2" charset="0"/>
              </a:rPr>
              <a:t>improve future course delivery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ublic Sans" pitchFamily="2" charset="0"/>
              <a:ea typeface="+mn-ea"/>
              <a:cs typeface="+mn-cs"/>
            </a:endParaRPr>
          </a:p>
          <a:p>
            <a:endParaRPr lang="en-AU" sz="1400" dirty="0">
              <a:latin typeface="Public Sans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AE87E-91F3-13D6-54F7-50BCC6EB7190}"/>
              </a:ext>
            </a:extLst>
          </p:cNvPr>
          <p:cNvSpPr txBox="1"/>
          <p:nvPr/>
        </p:nvSpPr>
        <p:spPr>
          <a:xfrm>
            <a:off x="1590081" y="2310196"/>
            <a:ext cx="2779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Public Sans" pitchFamily="2" charset="0"/>
              </a:rPr>
              <a:t>19 May – Survey opens</a:t>
            </a:r>
          </a:p>
          <a:p>
            <a:r>
              <a:rPr lang="en-AU" sz="1400" dirty="0">
                <a:solidFill>
                  <a:prstClr val="black"/>
                </a:solidFill>
                <a:latin typeface="Public Sans" pitchFamily="2" charset="0"/>
              </a:rPr>
              <a:t>L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rPr>
              <a:t>inks are emailed to students and are also available in Wattle</a:t>
            </a:r>
            <a:endParaRPr lang="en-AU" sz="1400" dirty="0">
              <a:latin typeface="Public Sans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329D80-78E1-4342-1941-6525A0EAE017}"/>
              </a:ext>
            </a:extLst>
          </p:cNvPr>
          <p:cNvSpPr txBox="1"/>
          <p:nvPr/>
        </p:nvSpPr>
        <p:spPr>
          <a:xfrm>
            <a:off x="1792139" y="1143345"/>
            <a:ext cx="9172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>
                <a:latin typeface="Public Sans" pitchFamily="2" charset="0"/>
              </a:rPr>
              <a:t>The </a:t>
            </a:r>
            <a:r>
              <a:rPr lang="en-AU" sz="1500" i="1" dirty="0">
                <a:latin typeface="Public Sans" pitchFamily="2" charset="0"/>
              </a:rPr>
              <a:t>Student Experience of Learning &amp; Teaching </a:t>
            </a:r>
            <a:r>
              <a:rPr lang="en-AU" sz="1500" dirty="0">
                <a:latin typeface="Public Sans" pitchFamily="2" charset="0"/>
              </a:rPr>
              <a:t>survey allows students to give feedback on their courses and teachers. It is </a:t>
            </a:r>
            <a:r>
              <a:rPr lang="en-AU" sz="1500" b="1" dirty="0">
                <a:latin typeface="Public Sans" pitchFamily="2" charset="0"/>
              </a:rPr>
              <a:t>voluntary</a:t>
            </a:r>
            <a:r>
              <a:rPr lang="en-AU" sz="1500" dirty="0">
                <a:latin typeface="Public Sans" pitchFamily="2" charset="0"/>
              </a:rPr>
              <a:t> and </a:t>
            </a:r>
            <a:r>
              <a:rPr lang="en-AU" sz="1500" b="1" dirty="0">
                <a:latin typeface="Public Sans" pitchFamily="2" charset="0"/>
              </a:rPr>
              <a:t>confidential</a:t>
            </a:r>
            <a:r>
              <a:rPr lang="en-AU" sz="1500" dirty="0">
                <a:latin typeface="Public Sans" pitchFamily="2" charset="0"/>
              </a:rPr>
              <a:t>, and run by the Institutional Research (IR) team.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B6AA1B-3FBA-0D1A-9502-6E7C096F1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32" y="2966928"/>
            <a:ext cx="1092449" cy="109244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DDDED8-0F00-2F98-B741-E672B4825A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67" y="3071509"/>
            <a:ext cx="1092449" cy="1092449"/>
          </a:xfrm>
          <a:prstGeom prst="rect">
            <a:avLst/>
          </a:prstGeom>
        </p:spPr>
      </p:pic>
      <p:pic>
        <p:nvPicPr>
          <p:cNvPr id="8" name="Picture 7" descr="A qr code with black and white squares&#10;&#10;Description automatically generated">
            <a:extLst>
              <a:ext uri="{FF2B5EF4-FFF2-40B4-BE49-F238E27FC236}">
                <a16:creationId xmlns:a16="http://schemas.microsoft.com/office/drawing/2014/main" id="{BD3CD56E-B311-2D22-A1F9-9769E94280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27" y="4955580"/>
            <a:ext cx="1267449" cy="12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78721-A73E-DDD0-F63E-A3A5DCC07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DE6480B-0D36-B6CF-757D-A37E212F0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1388">
            <a:off x="-1653791" y="2045579"/>
            <a:ext cx="5380097" cy="25119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3AAACD9D-3077-9778-5ADB-ACE821F0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361388">
            <a:off x="3760243" y="4422819"/>
            <a:ext cx="5380097" cy="2511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3D3824-F78C-0D66-4023-A99968D5BC2F}"/>
              </a:ext>
            </a:extLst>
          </p:cNvPr>
          <p:cNvSpPr txBox="1"/>
          <p:nvPr/>
        </p:nvSpPr>
        <p:spPr>
          <a:xfrm>
            <a:off x="5408591" y="2303736"/>
            <a:ext cx="5467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The </a:t>
            </a:r>
            <a:r>
              <a:rPr lang="en-AU" i="1" dirty="0">
                <a:solidFill>
                  <a:srgbClr val="BD842B"/>
                </a:solidFill>
                <a:latin typeface="Public Sans" pitchFamily="2" charset="0"/>
              </a:rPr>
              <a:t>Student Experience of Learning &amp; Teaching </a:t>
            </a:r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survey is open from 19 May to 15 June</a:t>
            </a:r>
          </a:p>
          <a:p>
            <a:endParaRPr lang="en-AU" dirty="0">
              <a:solidFill>
                <a:prstClr val="black"/>
              </a:solidFill>
              <a:latin typeface="Public Sans" pitchFamily="2" charset="0"/>
            </a:endParaRPr>
          </a:p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Your feedback helps to shape</a:t>
            </a:r>
            <a:r>
              <a:rPr lang="en-AU" sz="1800" dirty="0">
                <a:solidFill>
                  <a:srgbClr val="000000"/>
                </a:solidFill>
                <a:effectLst/>
                <a:latin typeface="Public Sans" pitchFamily="2" charset="0"/>
              </a:rPr>
              <a:t> the student experience at ANU</a:t>
            </a:r>
          </a:p>
          <a:p>
            <a:endParaRPr lang="en-AU" dirty="0">
              <a:solidFill>
                <a:prstClr val="black"/>
              </a:solidFill>
              <a:latin typeface="Public Sans" pitchFamily="2" charset="0"/>
            </a:endParaRPr>
          </a:p>
          <a:p>
            <a:r>
              <a:rPr lang="en-AU" dirty="0">
                <a:solidFill>
                  <a:prstClr val="black"/>
                </a:solidFill>
                <a:latin typeface="Public Sans" pitchFamily="2" charset="0"/>
              </a:rPr>
              <a:t>Check your ANU email inbox or Wattle dashboard to take part</a:t>
            </a:r>
            <a:endParaRPr lang="en-US" dirty="0">
              <a:solidFill>
                <a:prstClr val="black"/>
              </a:solidFill>
              <a:latin typeface="Public Sans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90729-9199-2341-9872-472077B4C3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 rot="20283837">
            <a:off x="9510753" y="6919465"/>
            <a:ext cx="673100" cy="67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6AD62-E64D-ED05-0955-76AB5F3BCEB4}"/>
              </a:ext>
            </a:extLst>
          </p:cNvPr>
          <p:cNvSpPr txBox="1"/>
          <p:nvPr/>
        </p:nvSpPr>
        <p:spPr>
          <a:xfrm>
            <a:off x="2020276" y="705496"/>
            <a:ext cx="4430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BE830E"/>
                </a:solidFill>
                <a:latin typeface="Public Sans" pitchFamily="2" charset="0"/>
                <a:cs typeface="Arial" panose="020B0604020202020204" pitchFamily="34" charset="0"/>
              </a:rPr>
              <a:t>SELT is live!</a:t>
            </a:r>
          </a:p>
          <a:p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01630-A08C-F728-731C-08D9372F4B0B}"/>
              </a:ext>
            </a:extLst>
          </p:cNvPr>
          <p:cNvSpPr txBox="1"/>
          <p:nvPr/>
        </p:nvSpPr>
        <p:spPr>
          <a:xfrm>
            <a:off x="2167961" y="1565072"/>
            <a:ext cx="2811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effectLst/>
                <a:latin typeface="Public Sans" pitchFamily="2" charset="0"/>
              </a:rPr>
              <a:t>Leave your mark</a:t>
            </a:r>
            <a:endParaRPr lang="en-AU" sz="2400" b="1" dirty="0">
              <a:solidFill>
                <a:prstClr val="black"/>
              </a:solidFill>
              <a:latin typeface="Public Sans" pitchFamily="2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195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F3E06-92D6-1163-0BBE-72B0DA2EF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9CB940-616E-E4F8-F288-3C7E7C66FC97}"/>
              </a:ext>
            </a:extLst>
          </p:cNvPr>
          <p:cNvSpPr txBox="1"/>
          <p:nvPr/>
        </p:nvSpPr>
        <p:spPr>
          <a:xfrm>
            <a:off x="2064021" y="2749900"/>
            <a:ext cx="6087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>
                <a:solidFill>
                  <a:srgbClr val="CDA050"/>
                </a:solidFill>
                <a:latin typeface="Public Sans" pitchFamily="2" charset="0"/>
              </a:rPr>
              <a:t>Student Experience of Learning &amp; Teaching (SELT) </a:t>
            </a: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feedback helps drive improvement in student experience across all ANU</a:t>
            </a:r>
          </a:p>
          <a:p>
            <a:endParaRPr lang="en-AU" sz="2000" dirty="0">
              <a:solidFill>
                <a:srgbClr val="000000"/>
              </a:solidFill>
              <a:latin typeface="Public Sans" pitchFamily="2" charset="0"/>
            </a:endParaRPr>
          </a:p>
          <a:p>
            <a:r>
              <a:rPr lang="en-AU" sz="2000" dirty="0">
                <a:solidFill>
                  <a:srgbClr val="BD842B"/>
                </a:solidFill>
                <a:latin typeface="Public Sans" pitchFamily="2" charset="0"/>
              </a:rPr>
              <a:t>The survey runs from 19 May – 15 June</a:t>
            </a:r>
            <a:endParaRPr lang="en-US" sz="2000" dirty="0">
              <a:solidFill>
                <a:srgbClr val="BD842B"/>
              </a:solidFill>
              <a:latin typeface="Public Sans" pitchFamily="2" charset="0"/>
            </a:endParaRPr>
          </a:p>
          <a:p>
            <a:endParaRPr lang="en-US" sz="2000" dirty="0">
              <a:solidFill>
                <a:prstClr val="black"/>
              </a:solidFill>
              <a:latin typeface="Public Sans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6D710E-F041-7461-B1E3-BD522D951DA8}"/>
              </a:ext>
            </a:extLst>
          </p:cNvPr>
          <p:cNvSpPr/>
          <p:nvPr/>
        </p:nvSpPr>
        <p:spPr>
          <a:xfrm>
            <a:off x="0" y="6293922"/>
            <a:ext cx="12192000" cy="564078"/>
          </a:xfrm>
          <a:prstGeom prst="rect">
            <a:avLst/>
          </a:prstGeom>
          <a:solidFill>
            <a:srgbClr val="DFC18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duck on a black background&#10;&#10;Description automatically generated">
            <a:extLst>
              <a:ext uri="{FF2B5EF4-FFF2-40B4-BE49-F238E27FC236}">
                <a16:creationId xmlns:a16="http://schemas.microsoft.com/office/drawing/2014/main" id="{A82FB506-2AEA-F8A4-EC79-0E0C3BDBA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02" y="5504426"/>
            <a:ext cx="3437032" cy="103472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ED961EC-00FC-8D96-7B9C-AA2170F25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22863">
            <a:off x="10872384" y="2807122"/>
            <a:ext cx="566911" cy="948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E0D774-3CCD-EC33-A6BE-A335088C1ECE}"/>
              </a:ext>
            </a:extLst>
          </p:cNvPr>
          <p:cNvSpPr txBox="1"/>
          <p:nvPr/>
        </p:nvSpPr>
        <p:spPr>
          <a:xfrm>
            <a:off x="2064021" y="693159"/>
            <a:ext cx="87413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rgbClr val="BE830E"/>
                </a:solidFill>
                <a:latin typeface="Public Sans" pitchFamily="2" charset="0"/>
                <a:cs typeface="Arial" panose="020B0604020202020204" pitchFamily="34" charset="0"/>
              </a:rPr>
              <a:t>SELT is live!</a:t>
            </a:r>
            <a:br>
              <a:rPr lang="en-AU" sz="2400" dirty="0">
                <a:solidFill>
                  <a:prstClr val="black"/>
                </a:solidFill>
                <a:latin typeface="Public Sans" pitchFamily="2" charset="0"/>
              </a:rPr>
            </a:br>
            <a:br>
              <a:rPr lang="en-AU" sz="2400" dirty="0">
                <a:solidFill>
                  <a:prstClr val="black"/>
                </a:solidFill>
                <a:latin typeface="Public Sans" pitchFamily="2" charset="0"/>
              </a:rPr>
            </a:b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Get your ducks in a row and </a:t>
            </a:r>
            <a:r>
              <a:rPr lang="en-AU" sz="2000" dirty="0">
                <a:solidFill>
                  <a:srgbClr val="000000"/>
                </a:solidFill>
                <a:latin typeface="Public Sans" pitchFamily="2" charset="0"/>
              </a:rPr>
              <a:t>make sure</a:t>
            </a:r>
            <a:r>
              <a:rPr lang="en-AU" sz="2000" dirty="0">
                <a:solidFill>
                  <a:srgbClr val="000000"/>
                </a:solidFill>
                <a:effectLst/>
                <a:latin typeface="Public Sans" pitchFamily="2" charset="0"/>
              </a:rPr>
              <a:t> your voice is heard </a:t>
            </a:r>
            <a:endParaRPr lang="en-AU" sz="2400" dirty="0"/>
          </a:p>
        </p:txBody>
      </p:sp>
      <p:pic>
        <p:nvPicPr>
          <p:cNvPr id="7" name="Picture 6" descr="A yellow duck with black background&#10;&#10;Description automatically generated">
            <a:extLst>
              <a:ext uri="{FF2B5EF4-FFF2-40B4-BE49-F238E27FC236}">
                <a16:creationId xmlns:a16="http://schemas.microsoft.com/office/drawing/2014/main" id="{1606C623-0C88-8F07-5694-E385F9E62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58" y="2457303"/>
            <a:ext cx="3859482" cy="4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Question Mark with solid fill">
            <a:extLst>
              <a:ext uri="{FF2B5EF4-FFF2-40B4-BE49-F238E27FC236}">
                <a16:creationId xmlns:a16="http://schemas.microsoft.com/office/drawing/2014/main" id="{6CE3001D-4477-0738-407B-FE1C30D6B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610" y="742478"/>
            <a:ext cx="1488843" cy="148884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DB7E640-FE4B-89B2-649B-CE9B6D172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94122" y="2522484"/>
            <a:ext cx="4820734" cy="5758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41E0B-D648-8783-D7A3-C46A1A064088}"/>
              </a:ext>
            </a:extLst>
          </p:cNvPr>
          <p:cNvSpPr txBox="1"/>
          <p:nvPr/>
        </p:nvSpPr>
        <p:spPr>
          <a:xfrm>
            <a:off x="3474131" y="1083910"/>
            <a:ext cx="56316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AU" sz="2800" b="1" dirty="0">
                <a:solidFill>
                  <a:prstClr val="black"/>
                </a:solidFill>
              </a:rPr>
            </a:br>
            <a:endParaRPr lang="en-AU" sz="2800" b="1" dirty="0">
              <a:solidFill>
                <a:prstClr val="black"/>
              </a:solidFill>
            </a:endParaRPr>
          </a:p>
          <a:p>
            <a:r>
              <a:rPr lang="en-AU" sz="2000" b="1" dirty="0"/>
              <a:t>What kind of feedback is helpful? </a:t>
            </a:r>
          </a:p>
          <a:p>
            <a:endParaRPr lang="en-AU" sz="2000" b="1" dirty="0"/>
          </a:p>
          <a:p>
            <a:r>
              <a:rPr lang="en-AU" sz="2000" dirty="0"/>
              <a:t>Think about your experience of the course and teaching, and what worked or didn’t work for you. </a:t>
            </a:r>
          </a:p>
          <a:p>
            <a:endParaRPr lang="en-AU" sz="2000" dirty="0"/>
          </a:p>
          <a:p>
            <a:r>
              <a:rPr lang="en-AU" sz="2000" dirty="0"/>
              <a:t>When writing feedback, focus on respectful, constructive and specific language – if you were a teacher, what type of feedback would help you improve the class?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DA6E65-5A69-17C2-4B34-2F2BBA47A1E9}"/>
              </a:ext>
            </a:extLst>
          </p:cNvPr>
          <p:cNvSpPr txBox="1"/>
          <p:nvPr/>
        </p:nvSpPr>
        <p:spPr>
          <a:xfrm>
            <a:off x="3474131" y="769495"/>
            <a:ext cx="598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br>
              <a:rPr lang="en-AU" sz="2800" dirty="0">
                <a:solidFill>
                  <a:prstClr val="black"/>
                </a:solidFill>
              </a:rPr>
            </a:br>
            <a:endParaRPr lang="en-AU" sz="1600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045F4EC-3570-2DA5-855E-02CE1FA89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5610" y="3429000"/>
            <a:ext cx="148789" cy="1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8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58E92-303F-EF9E-6090-B4009B68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ED24A6-82DC-AEFE-EF7E-C1D99B3E03CC}"/>
              </a:ext>
            </a:extLst>
          </p:cNvPr>
          <p:cNvSpPr txBox="1"/>
          <p:nvPr/>
        </p:nvSpPr>
        <p:spPr>
          <a:xfrm>
            <a:off x="3088026" y="1928491"/>
            <a:ext cx="564692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Public Sans" pitchFamily="2" charset="0"/>
              </a:rPr>
              <a:t>Can teachers see who left specific comments?</a:t>
            </a:r>
            <a:br>
              <a:rPr lang="en-AU" b="1" dirty="0">
                <a:latin typeface="Public Sans" pitchFamily="2" charset="0"/>
              </a:rPr>
            </a:br>
            <a:br>
              <a:rPr lang="en-AU" dirty="0">
                <a:latin typeface="Public Sans" pitchFamily="2" charset="0"/>
              </a:rPr>
            </a:br>
            <a:r>
              <a:rPr lang="en-AU" dirty="0">
                <a:latin typeface="Public Sans" pitchFamily="2" charset="0"/>
              </a:rPr>
              <a:t>No. SELT is confidential, and teachers cannot see, or ask to see, the identity of a respondent. Unless you self-identify, for example by using names or describing specific events, teachers cannot identify you. </a:t>
            </a:r>
          </a:p>
          <a:p>
            <a:endParaRPr lang="en-AU" dirty="0">
              <a:latin typeface="Public Sans" pitchFamily="2" charset="0"/>
            </a:endParaRPr>
          </a:p>
          <a:p>
            <a:r>
              <a:rPr lang="en-AU" dirty="0">
                <a:latin typeface="Public Sans" pitchFamily="2" charset="0"/>
              </a:rPr>
              <a:t>If your class has very few enrolments, it may be difficult to remain completely anonymous.</a:t>
            </a:r>
            <a:br>
              <a:rPr lang="en-AU" dirty="0">
                <a:latin typeface="Public Sans" pitchFamily="2" charset="0"/>
              </a:rPr>
            </a:br>
            <a:endParaRPr lang="en-AU" dirty="0">
              <a:latin typeface="Public Sans" pitchFamily="2" charset="0"/>
            </a:endParaRPr>
          </a:p>
          <a:p>
            <a:r>
              <a:rPr lang="en-AU" dirty="0">
                <a:latin typeface="Public Sans" pitchFamily="2" charset="0"/>
              </a:rPr>
              <a:t>Please be respectful and constructive in your feedback. </a:t>
            </a:r>
          </a:p>
          <a:p>
            <a:endParaRPr lang="en-AU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36621-670D-BF06-CF05-F7FF6ABF13D5}"/>
              </a:ext>
            </a:extLst>
          </p:cNvPr>
          <p:cNvSpPr txBox="1"/>
          <p:nvPr/>
        </p:nvSpPr>
        <p:spPr>
          <a:xfrm>
            <a:off x="3088026" y="745534"/>
            <a:ext cx="60851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endParaRPr lang="en-AU" sz="16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C709946-FCE8-DD3F-60CA-84729E4E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05922" y="-1716027"/>
            <a:ext cx="3505994" cy="5827946"/>
          </a:xfrm>
          <a:prstGeom prst="rect">
            <a:avLst/>
          </a:prstGeom>
        </p:spPr>
      </p:pic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F58E1893-A810-0BE6-CA05-E5CFEAB18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074" y="4765871"/>
            <a:ext cx="1072638" cy="1072638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9A3BF5A1-B505-F0BE-65D5-13CBA947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9379" y="4404876"/>
            <a:ext cx="721990" cy="721990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159A5D7A-1AE5-0D06-3CC4-AD3D65A7A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0072" y="3575659"/>
            <a:ext cx="536260" cy="5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1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965708-C241-667F-957C-B1100EC533E2}"/>
              </a:ext>
            </a:extLst>
          </p:cNvPr>
          <p:cNvSpPr txBox="1"/>
          <p:nvPr/>
        </p:nvSpPr>
        <p:spPr>
          <a:xfrm>
            <a:off x="972445" y="936995"/>
            <a:ext cx="6878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prstClr val="black"/>
                </a:solidFill>
              </a:rPr>
              <a:t>The </a:t>
            </a:r>
            <a:r>
              <a:rPr lang="en-AU" sz="2800" i="1" dirty="0">
                <a:solidFill>
                  <a:srgbClr val="CDA050"/>
                </a:solidFill>
              </a:rPr>
              <a:t>Student</a:t>
            </a:r>
            <a:r>
              <a:rPr lang="en-AU" sz="2800" i="1" dirty="0">
                <a:solidFill>
                  <a:prstClr val="black"/>
                </a:solidFill>
              </a:rPr>
              <a:t> </a:t>
            </a:r>
            <a:r>
              <a:rPr lang="en-AU" sz="2800" i="1" dirty="0">
                <a:solidFill>
                  <a:srgbClr val="CDA050"/>
                </a:solidFill>
              </a:rPr>
              <a:t>Experience of Learning &amp; Teaching (SELT) </a:t>
            </a:r>
            <a:r>
              <a:rPr lang="en-AU" sz="2800" dirty="0">
                <a:solidFill>
                  <a:prstClr val="black"/>
                </a:solidFill>
              </a:rPr>
              <a:t>survey</a:t>
            </a:r>
            <a:endParaRPr lang="en-AU" sz="1600" dirty="0"/>
          </a:p>
        </p:txBody>
      </p:sp>
      <p:pic>
        <p:nvPicPr>
          <p:cNvPr id="10" name="Picture 9" descr="A black background with a gold crown&#10;&#10;Description automatically generated">
            <a:extLst>
              <a:ext uri="{FF2B5EF4-FFF2-40B4-BE49-F238E27FC236}">
                <a16:creationId xmlns:a16="http://schemas.microsoft.com/office/drawing/2014/main" id="{3C5058DB-6BC6-8984-23A8-0560A4B8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54" y="5098210"/>
            <a:ext cx="1990405" cy="6400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325F4B3-9DB7-51EE-B2D2-975B61B0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23528" y="-1685011"/>
            <a:ext cx="3544232" cy="5891509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6DA2D605-B907-6E88-1B0A-D33AE8E91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85087" y="4805401"/>
            <a:ext cx="1170905" cy="1170905"/>
          </a:xfrm>
          <a:prstGeom prst="rect">
            <a:avLst/>
          </a:prstGeom>
        </p:spPr>
      </p:pic>
      <p:pic>
        <p:nvPicPr>
          <p:cNvPr id="17" name="Graphic 16" descr="Question Mark with solid fill">
            <a:extLst>
              <a:ext uri="{FF2B5EF4-FFF2-40B4-BE49-F238E27FC236}">
                <a16:creationId xmlns:a16="http://schemas.microsoft.com/office/drawing/2014/main" id="{2FD9F497-0E5C-6607-7A1F-E5625A0E5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26276" y="3845503"/>
            <a:ext cx="721990" cy="721990"/>
          </a:xfrm>
          <a:prstGeom prst="rect">
            <a:avLst/>
          </a:prstGeom>
        </p:spPr>
      </p:pic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76FA415C-AAB3-0112-0CD1-6CD40A269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8266" y="3393405"/>
            <a:ext cx="536260" cy="5362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A8E34E-8DF2-089E-EDA3-D3FAA0FC1840}"/>
              </a:ext>
            </a:extLst>
          </p:cNvPr>
          <p:cNvSpPr txBox="1"/>
          <p:nvPr/>
        </p:nvSpPr>
        <p:spPr>
          <a:xfrm>
            <a:off x="972445" y="1891102"/>
            <a:ext cx="6265914" cy="41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AU" sz="2000" b="1" dirty="0">
              <a:latin typeface="Public Sans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000" b="1" dirty="0">
                <a:latin typeface="Public Sans" pitchFamily="2" charset="0"/>
              </a:rPr>
              <a:t>Why is SELT important?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SELT feedback is used by the University to improve the delivery of courses. It</a:t>
            </a:r>
            <a:r>
              <a:rPr lang="en-AU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lets us see what is working and what may need some changes from the student perspective.</a:t>
            </a:r>
            <a:b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Teachers use their feedback for personal development as well as use in professional promotion. Shout out a job well done, or share suggestions for a better student experience.</a:t>
            </a:r>
            <a:b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A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AU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eedback is a great way to pay it forward for future students</a:t>
            </a:r>
            <a:r>
              <a:rPr lang="en-AU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your suggestions shaping the next course delivery.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5220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ANU Light">
  <a:themeElements>
    <a:clrScheme name="AN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E830E"/>
      </a:accent1>
      <a:accent2>
        <a:srgbClr val="DFC187"/>
      </a:accent2>
      <a:accent3>
        <a:srgbClr val="F5EDDE"/>
      </a:accent3>
      <a:accent4>
        <a:srgbClr val="BE4E0E"/>
      </a:accent4>
      <a:accent5>
        <a:srgbClr val="CB7352"/>
      </a:accent5>
      <a:accent6>
        <a:srgbClr val="F2DCD4"/>
      </a:accent6>
      <a:hlink>
        <a:srgbClr val="BE830E"/>
      </a:hlink>
      <a:folHlink>
        <a:srgbClr val="BE4E0E"/>
      </a:folHlink>
    </a:clrScheme>
    <a:fontScheme name="ANU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U_Powerpoint_Light Template 2023" id="{D46EC668-C1E1-3B47-99A5-7810A4AB924D}" vid="{A233C71D-E7D0-0248-A305-B9183847715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697</Words>
  <Application>Microsoft Office PowerPoint</Application>
  <PresentationFormat>Widescreen</PresentationFormat>
  <Paragraphs>57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Public Sans</vt:lpstr>
      <vt:lpstr>Public Sans Light</vt:lpstr>
      <vt:lpstr>Sofia Pro Light</vt:lpstr>
      <vt:lpstr>Times New Roman</vt:lpstr>
      <vt:lpstr>Office Theme</vt:lpstr>
      <vt:lpstr>1_ANU Light</vt:lpstr>
      <vt:lpstr>1_Office Theme</vt:lpstr>
      <vt:lpstr>SELT promotional slides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Phoebe Carmody</dc:creator>
  <cp:lastModifiedBy>Phoebe Carmody</cp:lastModifiedBy>
  <cp:revision>37</cp:revision>
  <dcterms:created xsi:type="dcterms:W3CDTF">2024-09-27T00:12:43Z</dcterms:created>
  <dcterms:modified xsi:type="dcterms:W3CDTF">2025-04-08T04:07:19Z</dcterms:modified>
</cp:coreProperties>
</file>