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BD830E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BD830E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BD830E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6254495"/>
            <a:ext cx="12191999" cy="34137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41507" y="799124"/>
            <a:ext cx="4469765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BD830E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19299" y="6536252"/>
            <a:ext cx="6667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100">
                <a:latin typeface="Trebuchet MS"/>
                <a:cs typeface="Trebuchet MS"/>
              </a:rPr>
              <a:t>1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2528316" y="4901184"/>
            <a:ext cx="2313940" cy="1009015"/>
            <a:chOff x="2528316" y="4901184"/>
            <a:chExt cx="2313940" cy="1009015"/>
          </a:xfrm>
        </p:grpSpPr>
        <p:sp>
          <p:nvSpPr>
            <p:cNvPr id="4" name="object 4" descr=""/>
            <p:cNvSpPr/>
            <p:nvPr/>
          </p:nvSpPr>
          <p:spPr>
            <a:xfrm>
              <a:off x="2528316" y="4901184"/>
              <a:ext cx="2075814" cy="802005"/>
            </a:xfrm>
            <a:custGeom>
              <a:avLst/>
              <a:gdLst/>
              <a:ahLst/>
              <a:cxnLst/>
              <a:rect l="l" t="t" r="r" b="b"/>
              <a:pathLst>
                <a:path w="2075814" h="802004">
                  <a:moveTo>
                    <a:pt x="1755038" y="0"/>
                  </a:moveTo>
                  <a:lnTo>
                    <a:pt x="0" y="0"/>
                  </a:lnTo>
                  <a:lnTo>
                    <a:pt x="320649" y="400812"/>
                  </a:lnTo>
                  <a:lnTo>
                    <a:pt x="0" y="801624"/>
                  </a:lnTo>
                  <a:lnTo>
                    <a:pt x="1755038" y="801624"/>
                  </a:lnTo>
                  <a:lnTo>
                    <a:pt x="2075688" y="400812"/>
                  </a:lnTo>
                  <a:lnTo>
                    <a:pt x="1755038" y="0"/>
                  </a:lnTo>
                  <a:close/>
                </a:path>
              </a:pathLst>
            </a:custGeom>
            <a:solidFill>
              <a:srgbClr val="BD830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081528" y="5102353"/>
              <a:ext cx="1754505" cy="802005"/>
            </a:xfrm>
            <a:custGeom>
              <a:avLst/>
              <a:gdLst/>
              <a:ahLst/>
              <a:cxnLst/>
              <a:rect l="l" t="t" r="r" b="b"/>
              <a:pathLst>
                <a:path w="1754504" h="802004">
                  <a:moveTo>
                    <a:pt x="1673961" y="0"/>
                  </a:moveTo>
                  <a:lnTo>
                    <a:pt x="80162" y="0"/>
                  </a:lnTo>
                  <a:lnTo>
                    <a:pt x="48959" y="6299"/>
                  </a:lnTo>
                  <a:lnTo>
                    <a:pt x="23479" y="23479"/>
                  </a:lnTo>
                  <a:lnTo>
                    <a:pt x="6299" y="48959"/>
                  </a:lnTo>
                  <a:lnTo>
                    <a:pt x="0" y="80162"/>
                  </a:lnTo>
                  <a:lnTo>
                    <a:pt x="0" y="721461"/>
                  </a:lnTo>
                  <a:lnTo>
                    <a:pt x="6299" y="752664"/>
                  </a:lnTo>
                  <a:lnTo>
                    <a:pt x="23479" y="778144"/>
                  </a:lnTo>
                  <a:lnTo>
                    <a:pt x="48959" y="795324"/>
                  </a:lnTo>
                  <a:lnTo>
                    <a:pt x="80162" y="801624"/>
                  </a:lnTo>
                  <a:lnTo>
                    <a:pt x="1673961" y="801624"/>
                  </a:lnTo>
                  <a:lnTo>
                    <a:pt x="1705164" y="795324"/>
                  </a:lnTo>
                  <a:lnTo>
                    <a:pt x="1730644" y="778144"/>
                  </a:lnTo>
                  <a:lnTo>
                    <a:pt x="1747824" y="752664"/>
                  </a:lnTo>
                  <a:lnTo>
                    <a:pt x="1754124" y="721461"/>
                  </a:lnTo>
                  <a:lnTo>
                    <a:pt x="1754124" y="80162"/>
                  </a:lnTo>
                  <a:lnTo>
                    <a:pt x="1747824" y="48959"/>
                  </a:lnTo>
                  <a:lnTo>
                    <a:pt x="1730644" y="23479"/>
                  </a:lnTo>
                  <a:lnTo>
                    <a:pt x="1705164" y="6299"/>
                  </a:lnTo>
                  <a:lnTo>
                    <a:pt x="1673961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081528" y="5102353"/>
              <a:ext cx="1754505" cy="802005"/>
            </a:xfrm>
            <a:custGeom>
              <a:avLst/>
              <a:gdLst/>
              <a:ahLst/>
              <a:cxnLst/>
              <a:rect l="l" t="t" r="r" b="b"/>
              <a:pathLst>
                <a:path w="1754504" h="802004">
                  <a:moveTo>
                    <a:pt x="0" y="80162"/>
                  </a:moveTo>
                  <a:lnTo>
                    <a:pt x="6299" y="48959"/>
                  </a:lnTo>
                  <a:lnTo>
                    <a:pt x="23479" y="23479"/>
                  </a:lnTo>
                  <a:lnTo>
                    <a:pt x="48959" y="6299"/>
                  </a:lnTo>
                  <a:lnTo>
                    <a:pt x="80162" y="0"/>
                  </a:lnTo>
                  <a:lnTo>
                    <a:pt x="1673961" y="0"/>
                  </a:lnTo>
                  <a:lnTo>
                    <a:pt x="1705164" y="6299"/>
                  </a:lnTo>
                  <a:lnTo>
                    <a:pt x="1730644" y="23479"/>
                  </a:lnTo>
                  <a:lnTo>
                    <a:pt x="1747824" y="48959"/>
                  </a:lnTo>
                  <a:lnTo>
                    <a:pt x="1754124" y="80162"/>
                  </a:lnTo>
                  <a:lnTo>
                    <a:pt x="1754124" y="721461"/>
                  </a:lnTo>
                  <a:lnTo>
                    <a:pt x="1747824" y="752664"/>
                  </a:lnTo>
                  <a:lnTo>
                    <a:pt x="1730644" y="778144"/>
                  </a:lnTo>
                  <a:lnTo>
                    <a:pt x="1705164" y="795324"/>
                  </a:lnTo>
                  <a:lnTo>
                    <a:pt x="1673961" y="801624"/>
                  </a:lnTo>
                  <a:lnTo>
                    <a:pt x="80162" y="801624"/>
                  </a:lnTo>
                  <a:lnTo>
                    <a:pt x="48959" y="795324"/>
                  </a:lnTo>
                  <a:lnTo>
                    <a:pt x="23479" y="778144"/>
                  </a:lnTo>
                  <a:lnTo>
                    <a:pt x="6299" y="752664"/>
                  </a:lnTo>
                  <a:lnTo>
                    <a:pt x="0" y="721461"/>
                  </a:lnTo>
                  <a:lnTo>
                    <a:pt x="0" y="80162"/>
                  </a:lnTo>
                  <a:close/>
                </a:path>
              </a:pathLst>
            </a:custGeom>
            <a:ln w="12192">
              <a:solidFill>
                <a:srgbClr val="BD830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3486467" y="5228328"/>
            <a:ext cx="944880" cy="52324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86995" marR="5080" indent="-74930">
              <a:lnSpc>
                <a:spcPts val="1100"/>
              </a:lnSpc>
              <a:spcBef>
                <a:spcPts val="275"/>
              </a:spcBef>
            </a:pPr>
            <a:r>
              <a:rPr dirty="0" sz="1050">
                <a:latin typeface="Trebuchet MS"/>
                <a:cs typeface="Trebuchet MS"/>
              </a:rPr>
              <a:t>Executive</a:t>
            </a:r>
            <a:r>
              <a:rPr dirty="0" sz="1050" spc="114">
                <a:latin typeface="Trebuchet MS"/>
                <a:cs typeface="Trebuchet MS"/>
              </a:rPr>
              <a:t> </a:t>
            </a:r>
            <a:r>
              <a:rPr dirty="0" sz="1050" spc="-20">
                <a:latin typeface="Trebuchet MS"/>
                <a:cs typeface="Trebuchet MS"/>
              </a:rPr>
              <a:t>Visit </a:t>
            </a:r>
            <a:r>
              <a:rPr dirty="0" sz="1050" spc="-10">
                <a:latin typeface="Trebuchet MS"/>
                <a:cs typeface="Trebuchet MS"/>
              </a:rPr>
              <a:t>commences:</a:t>
            </a:r>
            <a:endParaRPr sz="1050">
              <a:latin typeface="Trebuchet MS"/>
              <a:cs typeface="Trebuchet MS"/>
            </a:endParaRPr>
          </a:p>
          <a:p>
            <a:pPr marL="53340">
              <a:lnSpc>
                <a:spcPct val="100000"/>
              </a:lnSpc>
              <a:spcBef>
                <a:spcPts val="280"/>
              </a:spcBef>
            </a:pPr>
            <a:r>
              <a:rPr dirty="0" sz="1050" spc="100">
                <a:latin typeface="Trebuchet MS"/>
                <a:cs typeface="Trebuchet MS"/>
              </a:rPr>
              <a:t>28</a:t>
            </a:r>
            <a:r>
              <a:rPr dirty="0" sz="1050" spc="-80">
                <a:latin typeface="Trebuchet MS"/>
                <a:cs typeface="Trebuchet MS"/>
              </a:rPr>
              <a:t> </a:t>
            </a:r>
            <a:r>
              <a:rPr dirty="0" sz="1050" spc="65">
                <a:latin typeface="Trebuchet MS"/>
                <a:cs typeface="Trebuchet MS"/>
              </a:rPr>
              <a:t>August</a:t>
            </a:r>
            <a:r>
              <a:rPr dirty="0" sz="1050" spc="-85">
                <a:latin typeface="Trebuchet MS"/>
                <a:cs typeface="Trebuchet MS"/>
              </a:rPr>
              <a:t> </a:t>
            </a:r>
            <a:r>
              <a:rPr dirty="0" sz="1050" spc="45">
                <a:latin typeface="Trebuchet MS"/>
                <a:cs typeface="Trebuchet MS"/>
              </a:rPr>
              <a:t>22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4899659" y="4901184"/>
            <a:ext cx="2313940" cy="1009015"/>
            <a:chOff x="4899659" y="4901184"/>
            <a:chExt cx="2313940" cy="1009015"/>
          </a:xfrm>
        </p:grpSpPr>
        <p:sp>
          <p:nvSpPr>
            <p:cNvPr id="9" name="object 9" descr=""/>
            <p:cNvSpPr/>
            <p:nvPr/>
          </p:nvSpPr>
          <p:spPr>
            <a:xfrm>
              <a:off x="4899659" y="4901184"/>
              <a:ext cx="2077720" cy="802005"/>
            </a:xfrm>
            <a:custGeom>
              <a:avLst/>
              <a:gdLst/>
              <a:ahLst/>
              <a:cxnLst/>
              <a:rect l="l" t="t" r="r" b="b"/>
              <a:pathLst>
                <a:path w="2077720" h="802004">
                  <a:moveTo>
                    <a:pt x="1756562" y="0"/>
                  </a:moveTo>
                  <a:lnTo>
                    <a:pt x="0" y="0"/>
                  </a:lnTo>
                  <a:lnTo>
                    <a:pt x="320649" y="400812"/>
                  </a:lnTo>
                  <a:lnTo>
                    <a:pt x="0" y="801624"/>
                  </a:lnTo>
                  <a:lnTo>
                    <a:pt x="1756562" y="801624"/>
                  </a:lnTo>
                  <a:lnTo>
                    <a:pt x="2077212" y="400812"/>
                  </a:lnTo>
                  <a:lnTo>
                    <a:pt x="1756562" y="0"/>
                  </a:lnTo>
                  <a:close/>
                </a:path>
              </a:pathLst>
            </a:custGeom>
            <a:solidFill>
              <a:srgbClr val="BD830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5454395" y="5102352"/>
              <a:ext cx="1752600" cy="802005"/>
            </a:xfrm>
            <a:custGeom>
              <a:avLst/>
              <a:gdLst/>
              <a:ahLst/>
              <a:cxnLst/>
              <a:rect l="l" t="t" r="r" b="b"/>
              <a:pathLst>
                <a:path w="1752600" h="802004">
                  <a:moveTo>
                    <a:pt x="1672437" y="0"/>
                  </a:moveTo>
                  <a:lnTo>
                    <a:pt x="80162" y="0"/>
                  </a:lnTo>
                  <a:lnTo>
                    <a:pt x="48959" y="6299"/>
                  </a:lnTo>
                  <a:lnTo>
                    <a:pt x="23479" y="23479"/>
                  </a:lnTo>
                  <a:lnTo>
                    <a:pt x="6299" y="48959"/>
                  </a:lnTo>
                  <a:lnTo>
                    <a:pt x="0" y="80162"/>
                  </a:lnTo>
                  <a:lnTo>
                    <a:pt x="0" y="721461"/>
                  </a:lnTo>
                  <a:lnTo>
                    <a:pt x="6299" y="752664"/>
                  </a:lnTo>
                  <a:lnTo>
                    <a:pt x="23479" y="778144"/>
                  </a:lnTo>
                  <a:lnTo>
                    <a:pt x="48959" y="795324"/>
                  </a:lnTo>
                  <a:lnTo>
                    <a:pt x="80162" y="801624"/>
                  </a:lnTo>
                  <a:lnTo>
                    <a:pt x="1672437" y="801624"/>
                  </a:lnTo>
                  <a:lnTo>
                    <a:pt x="1703640" y="795324"/>
                  </a:lnTo>
                  <a:lnTo>
                    <a:pt x="1729120" y="778144"/>
                  </a:lnTo>
                  <a:lnTo>
                    <a:pt x="1746300" y="752664"/>
                  </a:lnTo>
                  <a:lnTo>
                    <a:pt x="1752600" y="721461"/>
                  </a:lnTo>
                  <a:lnTo>
                    <a:pt x="1752600" y="80162"/>
                  </a:lnTo>
                  <a:lnTo>
                    <a:pt x="1746300" y="48959"/>
                  </a:lnTo>
                  <a:lnTo>
                    <a:pt x="1729120" y="23479"/>
                  </a:lnTo>
                  <a:lnTo>
                    <a:pt x="1703640" y="6299"/>
                  </a:lnTo>
                  <a:lnTo>
                    <a:pt x="1672437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5454395" y="5102352"/>
              <a:ext cx="1752600" cy="802005"/>
            </a:xfrm>
            <a:custGeom>
              <a:avLst/>
              <a:gdLst/>
              <a:ahLst/>
              <a:cxnLst/>
              <a:rect l="l" t="t" r="r" b="b"/>
              <a:pathLst>
                <a:path w="1752600" h="802004">
                  <a:moveTo>
                    <a:pt x="0" y="80162"/>
                  </a:moveTo>
                  <a:lnTo>
                    <a:pt x="6299" y="48959"/>
                  </a:lnTo>
                  <a:lnTo>
                    <a:pt x="23479" y="23479"/>
                  </a:lnTo>
                  <a:lnTo>
                    <a:pt x="48959" y="6299"/>
                  </a:lnTo>
                  <a:lnTo>
                    <a:pt x="80162" y="0"/>
                  </a:lnTo>
                  <a:lnTo>
                    <a:pt x="1672437" y="0"/>
                  </a:lnTo>
                  <a:lnTo>
                    <a:pt x="1703640" y="6299"/>
                  </a:lnTo>
                  <a:lnTo>
                    <a:pt x="1729120" y="23479"/>
                  </a:lnTo>
                  <a:lnTo>
                    <a:pt x="1746300" y="48959"/>
                  </a:lnTo>
                  <a:lnTo>
                    <a:pt x="1752600" y="80162"/>
                  </a:lnTo>
                  <a:lnTo>
                    <a:pt x="1752600" y="721461"/>
                  </a:lnTo>
                  <a:lnTo>
                    <a:pt x="1746300" y="752664"/>
                  </a:lnTo>
                  <a:lnTo>
                    <a:pt x="1729120" y="778144"/>
                  </a:lnTo>
                  <a:lnTo>
                    <a:pt x="1703640" y="795324"/>
                  </a:lnTo>
                  <a:lnTo>
                    <a:pt x="1672437" y="801624"/>
                  </a:lnTo>
                  <a:lnTo>
                    <a:pt x="80162" y="801624"/>
                  </a:lnTo>
                  <a:lnTo>
                    <a:pt x="48959" y="795324"/>
                  </a:lnTo>
                  <a:lnTo>
                    <a:pt x="23479" y="778144"/>
                  </a:lnTo>
                  <a:lnTo>
                    <a:pt x="6299" y="752664"/>
                  </a:lnTo>
                  <a:lnTo>
                    <a:pt x="0" y="721461"/>
                  </a:lnTo>
                  <a:lnTo>
                    <a:pt x="0" y="80162"/>
                  </a:lnTo>
                  <a:close/>
                </a:path>
              </a:pathLst>
            </a:custGeom>
            <a:ln w="12192">
              <a:solidFill>
                <a:srgbClr val="BD830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5858186" y="5228328"/>
            <a:ext cx="944880" cy="52324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140335" marR="5080" indent="-128270">
              <a:lnSpc>
                <a:spcPts val="1100"/>
              </a:lnSpc>
              <a:spcBef>
                <a:spcPts val="275"/>
              </a:spcBef>
            </a:pPr>
            <a:r>
              <a:rPr dirty="0" sz="1050">
                <a:latin typeface="Trebuchet MS"/>
                <a:cs typeface="Trebuchet MS"/>
              </a:rPr>
              <a:t>Executive</a:t>
            </a:r>
            <a:r>
              <a:rPr dirty="0" sz="1050" spc="114">
                <a:latin typeface="Trebuchet MS"/>
                <a:cs typeface="Trebuchet MS"/>
              </a:rPr>
              <a:t> </a:t>
            </a:r>
            <a:r>
              <a:rPr dirty="0" sz="1050" spc="-20">
                <a:latin typeface="Trebuchet MS"/>
                <a:cs typeface="Trebuchet MS"/>
              </a:rPr>
              <a:t>Visit </a:t>
            </a:r>
            <a:r>
              <a:rPr dirty="0" sz="1050" spc="-10">
                <a:latin typeface="Trebuchet MS"/>
                <a:cs typeface="Trebuchet MS"/>
              </a:rPr>
              <a:t>concludes:</a:t>
            </a:r>
            <a:endParaRPr sz="1050">
              <a:latin typeface="Trebuchet MS"/>
              <a:cs typeface="Trebuchet MS"/>
            </a:endParaRPr>
          </a:p>
          <a:p>
            <a:pPr marL="67310">
              <a:lnSpc>
                <a:spcPct val="100000"/>
              </a:lnSpc>
              <a:spcBef>
                <a:spcPts val="280"/>
              </a:spcBef>
            </a:pPr>
            <a:r>
              <a:rPr dirty="0" sz="1050" spc="-10">
                <a:latin typeface="Trebuchet MS"/>
                <a:cs typeface="Trebuchet MS"/>
              </a:rPr>
              <a:t>31</a:t>
            </a:r>
            <a:r>
              <a:rPr dirty="0" sz="1050" spc="-95">
                <a:latin typeface="Trebuchet MS"/>
                <a:cs typeface="Trebuchet MS"/>
              </a:rPr>
              <a:t> </a:t>
            </a:r>
            <a:r>
              <a:rPr dirty="0" sz="1050" spc="70">
                <a:latin typeface="Trebuchet MS"/>
                <a:cs typeface="Trebuchet MS"/>
              </a:rPr>
              <a:t>August</a:t>
            </a:r>
            <a:r>
              <a:rPr dirty="0" sz="1050" spc="-95">
                <a:latin typeface="Trebuchet MS"/>
                <a:cs typeface="Trebuchet MS"/>
              </a:rPr>
              <a:t> </a:t>
            </a:r>
            <a:r>
              <a:rPr dirty="0" sz="1050" spc="35">
                <a:latin typeface="Trebuchet MS"/>
                <a:cs typeface="Trebuchet MS"/>
              </a:rPr>
              <a:t>22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7312152" y="1933956"/>
            <a:ext cx="4239895" cy="1164590"/>
            <a:chOff x="7312152" y="1933956"/>
            <a:chExt cx="4239895" cy="1164590"/>
          </a:xfrm>
        </p:grpSpPr>
        <p:pic>
          <p:nvPicPr>
            <p:cNvPr id="14" name="object 1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12152" y="1933956"/>
              <a:ext cx="4239767" cy="1135379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24343" y="1940052"/>
              <a:ext cx="4066031" cy="1158239"/>
            </a:xfrm>
            <a:prstGeom prst="rect">
              <a:avLst/>
            </a:prstGeom>
          </p:spPr>
        </p:pic>
      </p:grpSp>
      <p:sp>
        <p:nvSpPr>
          <p:cNvPr id="16" name="object 16" descr=""/>
          <p:cNvSpPr txBox="1"/>
          <p:nvPr/>
        </p:nvSpPr>
        <p:spPr>
          <a:xfrm>
            <a:off x="7344156" y="1965960"/>
            <a:ext cx="4121150" cy="1016635"/>
          </a:xfrm>
          <a:prstGeom prst="rect">
            <a:avLst/>
          </a:prstGeom>
          <a:solidFill>
            <a:srgbClr val="FFFFFF"/>
          </a:solidFill>
          <a:ln w="12192">
            <a:solidFill>
              <a:srgbClr val="BD830E"/>
            </a:solidFill>
          </a:ln>
        </p:spPr>
        <p:txBody>
          <a:bodyPr wrap="square" lIns="0" tIns="41910" rIns="0" bIns="0" rtlCol="0" vert="horz">
            <a:spAutoFit/>
          </a:bodyPr>
          <a:lstStyle/>
          <a:p>
            <a:pPr marL="377825" indent="-287655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77190" algn="l"/>
                <a:tab pos="378460" algn="l"/>
              </a:tabLst>
            </a:pPr>
            <a:r>
              <a:rPr dirty="0" sz="1200">
                <a:latin typeface="Trebuchet MS"/>
                <a:cs typeface="Trebuchet MS"/>
              </a:rPr>
              <a:t>Target</a:t>
            </a:r>
            <a:r>
              <a:rPr dirty="0" sz="1200" spc="1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Audience:</a:t>
            </a:r>
            <a:r>
              <a:rPr dirty="0" sz="1200" spc="40">
                <a:latin typeface="Trebuchet MS"/>
                <a:cs typeface="Trebuchet MS"/>
              </a:rPr>
              <a:t> </a:t>
            </a:r>
            <a:r>
              <a:rPr dirty="0" sz="1200" spc="100">
                <a:latin typeface="Trebuchet MS"/>
                <a:cs typeface="Trebuchet MS"/>
              </a:rPr>
              <a:t>ANU</a:t>
            </a:r>
            <a:r>
              <a:rPr dirty="0" sz="1200" spc="8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Senior</a:t>
            </a:r>
            <a:r>
              <a:rPr dirty="0" sz="1200" spc="10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Executive</a:t>
            </a:r>
            <a:r>
              <a:rPr dirty="0" sz="1200" spc="90">
                <a:latin typeface="Trebuchet MS"/>
                <a:cs typeface="Trebuchet MS"/>
              </a:rPr>
              <a:t> </a:t>
            </a:r>
            <a:r>
              <a:rPr dirty="0" sz="1200" spc="55">
                <a:latin typeface="Trebuchet MS"/>
                <a:cs typeface="Trebuchet MS"/>
              </a:rPr>
              <a:t>Staff</a:t>
            </a:r>
            <a:endParaRPr sz="1200">
              <a:latin typeface="Trebuchet MS"/>
              <a:cs typeface="Trebuchet MS"/>
            </a:endParaRPr>
          </a:p>
          <a:p>
            <a:pPr marL="377825" indent="-287655">
              <a:lnSpc>
                <a:spcPct val="100000"/>
              </a:lnSpc>
              <a:buFont typeface="Arial"/>
              <a:buChar char="•"/>
              <a:tabLst>
                <a:tab pos="377190" algn="l"/>
                <a:tab pos="378460" algn="l"/>
              </a:tabLst>
            </a:pPr>
            <a:r>
              <a:rPr dirty="0" sz="1200" spc="-10">
                <a:latin typeface="Trebuchet MS"/>
                <a:cs typeface="Trebuchet MS"/>
              </a:rPr>
              <a:t>Duration:</a:t>
            </a:r>
            <a:r>
              <a:rPr dirty="0" sz="1200" spc="-3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2-</a:t>
            </a:r>
            <a:r>
              <a:rPr dirty="0" sz="1200" spc="110">
                <a:latin typeface="Trebuchet MS"/>
                <a:cs typeface="Trebuchet MS"/>
              </a:rPr>
              <a:t>3</a:t>
            </a:r>
            <a:r>
              <a:rPr dirty="0" sz="1200" spc="15">
                <a:latin typeface="Trebuchet MS"/>
                <a:cs typeface="Trebuchet MS"/>
              </a:rPr>
              <a:t> </a:t>
            </a:r>
            <a:r>
              <a:rPr dirty="0" sz="1200" spc="45">
                <a:latin typeface="Trebuchet MS"/>
                <a:cs typeface="Trebuchet MS"/>
              </a:rPr>
              <a:t>Days</a:t>
            </a:r>
            <a:endParaRPr sz="1200">
              <a:latin typeface="Trebuchet MS"/>
              <a:cs typeface="Trebuchet MS"/>
            </a:endParaRPr>
          </a:p>
          <a:p>
            <a:pPr marL="377825" indent="-287655">
              <a:lnSpc>
                <a:spcPct val="100000"/>
              </a:lnSpc>
              <a:buFont typeface="Arial"/>
              <a:buChar char="•"/>
              <a:tabLst>
                <a:tab pos="377190" algn="l"/>
                <a:tab pos="378460" algn="l"/>
              </a:tabLst>
            </a:pPr>
            <a:r>
              <a:rPr dirty="0" sz="1200">
                <a:latin typeface="Trebuchet MS"/>
                <a:cs typeface="Trebuchet MS"/>
              </a:rPr>
              <a:t>Occurrence:</a:t>
            </a:r>
            <a:r>
              <a:rPr dirty="0" sz="1200" spc="7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Bi-</a:t>
            </a:r>
            <a:r>
              <a:rPr dirty="0" sz="1200" spc="-10">
                <a:latin typeface="Trebuchet MS"/>
                <a:cs typeface="Trebuchet MS"/>
              </a:rPr>
              <a:t>annually</a:t>
            </a:r>
            <a:endParaRPr sz="1200">
              <a:latin typeface="Trebuchet MS"/>
              <a:cs typeface="Trebuchet MS"/>
            </a:endParaRPr>
          </a:p>
          <a:p>
            <a:pPr marL="377825" marR="276860" indent="-287020">
              <a:lnSpc>
                <a:spcPct val="100000"/>
              </a:lnSpc>
              <a:buFont typeface="Arial"/>
              <a:buChar char="•"/>
              <a:tabLst>
                <a:tab pos="377190" algn="l"/>
                <a:tab pos="378460" algn="l"/>
              </a:tabLst>
            </a:pPr>
            <a:r>
              <a:rPr dirty="0" sz="1200">
                <a:latin typeface="Trebuchet MS"/>
                <a:cs typeface="Trebuchet MS"/>
              </a:rPr>
              <a:t>Locations:</a:t>
            </a:r>
            <a:r>
              <a:rPr dirty="0" sz="1200" spc="-5">
                <a:latin typeface="Trebuchet MS"/>
                <a:cs typeface="Trebuchet MS"/>
              </a:rPr>
              <a:t> </a:t>
            </a:r>
            <a:r>
              <a:rPr dirty="0" sz="1200" spc="60">
                <a:latin typeface="Trebuchet MS"/>
                <a:cs typeface="Trebuchet MS"/>
              </a:rPr>
              <a:t>East</a:t>
            </a:r>
            <a:r>
              <a:rPr dirty="0" sz="1200" spc="2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Kimberly</a:t>
            </a:r>
            <a:r>
              <a:rPr dirty="0" sz="1200" spc="6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5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Lower</a:t>
            </a:r>
            <a:r>
              <a:rPr dirty="0" sz="1200" spc="3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River</a:t>
            </a:r>
            <a:r>
              <a:rPr dirty="0" sz="1200" spc="45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Murray region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67270" y="1539824"/>
            <a:ext cx="9956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40">
                <a:latin typeface="Trebuchet MS"/>
                <a:cs typeface="Trebuchet MS"/>
              </a:rPr>
              <a:t>HIGHLIGHTS: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67270" y="1905584"/>
            <a:ext cx="608203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200" spc="100">
                <a:latin typeface="Trebuchet MS"/>
                <a:cs typeface="Trebuchet MS"/>
              </a:rPr>
              <a:t>ANU</a:t>
            </a:r>
            <a:r>
              <a:rPr dirty="0" sz="1200" spc="3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in</a:t>
            </a:r>
            <a:r>
              <a:rPr dirty="0" sz="1200" spc="1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partnership</a:t>
            </a:r>
            <a:r>
              <a:rPr dirty="0" sz="1200" spc="5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with</a:t>
            </a:r>
            <a:r>
              <a:rPr dirty="0" sz="1200" spc="20">
                <a:latin typeface="Trebuchet MS"/>
                <a:cs typeface="Trebuchet MS"/>
              </a:rPr>
              <a:t> </a:t>
            </a:r>
            <a:r>
              <a:rPr dirty="0" sz="1200" spc="-30">
                <a:latin typeface="Trebuchet MS"/>
                <a:cs typeface="Trebuchet MS"/>
              </a:rPr>
              <a:t>Jawun,</a:t>
            </a:r>
            <a:r>
              <a:rPr dirty="0" sz="1200" spc="3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offers</a:t>
            </a:r>
            <a:r>
              <a:rPr dirty="0" sz="1200" spc="2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Senior</a:t>
            </a:r>
            <a:r>
              <a:rPr dirty="0" sz="1200" spc="4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Executive</a:t>
            </a:r>
            <a:r>
              <a:rPr dirty="0" sz="1200" spc="5">
                <a:latin typeface="Trebuchet MS"/>
                <a:cs typeface="Trebuchet MS"/>
              </a:rPr>
              <a:t> </a:t>
            </a:r>
            <a:r>
              <a:rPr dirty="0" sz="1200" spc="65">
                <a:latin typeface="Trebuchet MS"/>
                <a:cs typeface="Trebuchet MS"/>
              </a:rPr>
              <a:t>Staff</a:t>
            </a:r>
            <a:r>
              <a:rPr dirty="0" sz="1200" spc="1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</a:t>
            </a:r>
            <a:r>
              <a:rPr dirty="0" sz="1200" spc="1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2-</a:t>
            </a:r>
            <a:r>
              <a:rPr dirty="0" sz="1200" spc="110">
                <a:latin typeface="Trebuchet MS"/>
                <a:cs typeface="Trebuchet MS"/>
              </a:rPr>
              <a:t>3</a:t>
            </a:r>
            <a:r>
              <a:rPr dirty="0" sz="1200" spc="4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day</a:t>
            </a:r>
            <a:r>
              <a:rPr dirty="0" sz="1200" spc="10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immersion </a:t>
            </a:r>
            <a:r>
              <a:rPr dirty="0" sz="1200">
                <a:latin typeface="Trebuchet MS"/>
                <a:cs typeface="Trebuchet MS"/>
              </a:rPr>
              <a:t>experience</a:t>
            </a:r>
            <a:r>
              <a:rPr dirty="0" sz="1200" spc="4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in</a:t>
            </a:r>
            <a:r>
              <a:rPr dirty="0" sz="1200" spc="1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</a:t>
            </a:r>
            <a:r>
              <a:rPr dirty="0" sz="1200" spc="1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partner</a:t>
            </a:r>
            <a:r>
              <a:rPr dirty="0" sz="1200" spc="45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region.</a:t>
            </a:r>
            <a:r>
              <a:rPr dirty="0" sz="1200" spc="3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During</a:t>
            </a:r>
            <a:r>
              <a:rPr dirty="0" sz="1200" spc="2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these</a:t>
            </a:r>
            <a:r>
              <a:rPr dirty="0" sz="1200" spc="20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visits: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724470" y="2454224"/>
            <a:ext cx="595820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Courier New"/>
              <a:buChar char="o"/>
              <a:tabLst>
                <a:tab pos="354965" algn="l"/>
                <a:tab pos="355600" algn="l"/>
              </a:tabLst>
            </a:pPr>
            <a:r>
              <a:rPr dirty="0" sz="1200">
                <a:latin typeface="Trebuchet MS"/>
                <a:cs typeface="Trebuchet MS"/>
              </a:rPr>
              <a:t>Indigenous</a:t>
            </a:r>
            <a:r>
              <a:rPr dirty="0" sz="1200" spc="9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Leaders</a:t>
            </a:r>
            <a:r>
              <a:rPr dirty="0" sz="1200" spc="95">
                <a:latin typeface="Trebuchet MS"/>
                <a:cs typeface="Trebuchet MS"/>
              </a:rPr>
              <a:t> </a:t>
            </a:r>
            <a:r>
              <a:rPr dirty="0" sz="1200" spc="50">
                <a:latin typeface="Trebuchet MS"/>
                <a:cs typeface="Trebuchet MS"/>
              </a:rPr>
              <a:t>showcase</a:t>
            </a:r>
            <a:r>
              <a:rPr dirty="0" sz="1200" spc="105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their</a:t>
            </a:r>
            <a:r>
              <a:rPr dirty="0" sz="1200" spc="6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reform</a:t>
            </a:r>
            <a:r>
              <a:rPr dirty="0" sz="1200" spc="9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thinking</a:t>
            </a:r>
            <a:r>
              <a:rPr dirty="0" sz="1200" spc="7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90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initiatives</a:t>
            </a:r>
            <a:endParaRPr sz="12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Font typeface="Courier New"/>
              <a:buChar char="o"/>
              <a:tabLst>
                <a:tab pos="354965" algn="l"/>
                <a:tab pos="355600" algn="l"/>
              </a:tabLst>
            </a:pPr>
            <a:r>
              <a:rPr dirty="0" sz="1200" spc="100">
                <a:latin typeface="Trebuchet MS"/>
                <a:cs typeface="Trebuchet MS"/>
              </a:rPr>
              <a:t>ANU</a:t>
            </a:r>
            <a:r>
              <a:rPr dirty="0" sz="1200" spc="20">
                <a:latin typeface="Trebuchet MS"/>
                <a:cs typeface="Trebuchet MS"/>
              </a:rPr>
              <a:t> </a:t>
            </a:r>
            <a:r>
              <a:rPr dirty="0" sz="1200" spc="50">
                <a:latin typeface="Trebuchet MS"/>
                <a:cs typeface="Trebuchet MS"/>
              </a:rPr>
              <a:t>Secondees</a:t>
            </a:r>
            <a:r>
              <a:rPr dirty="0" sz="1200" spc="3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illustrate</a:t>
            </a:r>
            <a:r>
              <a:rPr dirty="0" sz="1200" spc="2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their</a:t>
            </a:r>
            <a:r>
              <a:rPr dirty="0" sz="1200" spc="2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role</a:t>
            </a:r>
            <a:r>
              <a:rPr dirty="0" sz="1200" spc="2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in</a:t>
            </a:r>
            <a:r>
              <a:rPr dirty="0" sz="1200" spc="1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support</a:t>
            </a:r>
            <a:r>
              <a:rPr dirty="0" sz="1200" spc="4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of</a:t>
            </a:r>
            <a:r>
              <a:rPr dirty="0" sz="1200" spc="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Indigenous-led</a:t>
            </a:r>
            <a:r>
              <a:rPr dirty="0" sz="1200" spc="55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empowerment</a:t>
            </a:r>
            <a:endParaRPr sz="12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Font typeface="Courier New"/>
              <a:buChar char="o"/>
              <a:tabLst>
                <a:tab pos="354965" algn="l"/>
                <a:tab pos="355600" algn="l"/>
              </a:tabLst>
            </a:pPr>
            <a:r>
              <a:rPr dirty="0" sz="1200">
                <a:latin typeface="Trebuchet MS"/>
                <a:cs typeface="Trebuchet MS"/>
              </a:rPr>
              <a:t>Connections</a:t>
            </a:r>
            <a:r>
              <a:rPr dirty="0" sz="1200" spc="114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between</a:t>
            </a:r>
            <a:r>
              <a:rPr dirty="0" sz="1200" spc="10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Indigenous</a:t>
            </a:r>
            <a:r>
              <a:rPr dirty="0" sz="1200" spc="13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85">
                <a:latin typeface="Trebuchet MS"/>
                <a:cs typeface="Trebuchet MS"/>
              </a:rPr>
              <a:t> </a:t>
            </a:r>
            <a:r>
              <a:rPr dirty="0" sz="1200" spc="100">
                <a:latin typeface="Trebuchet MS"/>
                <a:cs typeface="Trebuchet MS"/>
              </a:rPr>
              <a:t>ANU </a:t>
            </a:r>
            <a:r>
              <a:rPr dirty="0" sz="1200">
                <a:latin typeface="Trebuchet MS"/>
                <a:cs typeface="Trebuchet MS"/>
              </a:rPr>
              <a:t>Leaders</a:t>
            </a:r>
            <a:r>
              <a:rPr dirty="0" sz="1200" spc="12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is</a:t>
            </a:r>
            <a:r>
              <a:rPr dirty="0" sz="1200" spc="9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further</a:t>
            </a:r>
            <a:r>
              <a:rPr dirty="0" sz="1200" spc="105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enhanced</a:t>
            </a:r>
            <a:endParaRPr sz="1200">
              <a:latin typeface="Trebuchet MS"/>
              <a:cs typeface="Trebuchet MS"/>
            </a:endParaRPr>
          </a:p>
          <a:p>
            <a:pPr marL="355600" marR="127000" indent="-342900">
              <a:lnSpc>
                <a:spcPct val="100000"/>
              </a:lnSpc>
              <a:buFont typeface="Courier New"/>
              <a:buChar char="o"/>
              <a:tabLst>
                <a:tab pos="354965" algn="l"/>
                <a:tab pos="355600" algn="l"/>
              </a:tabLst>
            </a:pPr>
            <a:r>
              <a:rPr dirty="0" sz="1200">
                <a:latin typeface="Trebuchet MS"/>
                <a:cs typeface="Trebuchet MS"/>
              </a:rPr>
              <a:t>Executives</a:t>
            </a:r>
            <a:r>
              <a:rPr dirty="0" sz="1200" spc="1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are</a:t>
            </a:r>
            <a:r>
              <a:rPr dirty="0" sz="1200" spc="4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inspired</a:t>
            </a:r>
            <a:r>
              <a:rPr dirty="0" sz="1200" spc="5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to</a:t>
            </a:r>
            <a:r>
              <a:rPr dirty="0" sz="1200" spc="2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further</a:t>
            </a:r>
            <a:r>
              <a:rPr dirty="0" sz="1200" spc="35">
                <a:latin typeface="Trebuchet MS"/>
                <a:cs typeface="Trebuchet MS"/>
              </a:rPr>
              <a:t> </a:t>
            </a:r>
            <a:r>
              <a:rPr dirty="0" sz="1200" spc="-30">
                <a:latin typeface="Trebuchet MS"/>
                <a:cs typeface="Trebuchet MS"/>
              </a:rPr>
              <a:t>drive,</a:t>
            </a:r>
            <a:r>
              <a:rPr dirty="0" sz="1200" spc="4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support</a:t>
            </a:r>
            <a:r>
              <a:rPr dirty="0" sz="1200" spc="6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15">
                <a:latin typeface="Trebuchet MS"/>
                <a:cs typeface="Trebuchet MS"/>
              </a:rPr>
              <a:t> </a:t>
            </a:r>
            <a:r>
              <a:rPr dirty="0" sz="1200" spc="50">
                <a:latin typeface="Trebuchet MS"/>
                <a:cs typeface="Trebuchet MS"/>
              </a:rPr>
              <a:t>progress</a:t>
            </a:r>
            <a:r>
              <a:rPr dirty="0" sz="1200" spc="6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the</a:t>
            </a:r>
            <a:r>
              <a:rPr dirty="0" sz="1200" spc="20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University’s </a:t>
            </a:r>
            <a:r>
              <a:rPr dirty="0" sz="1200">
                <a:latin typeface="Trebuchet MS"/>
                <a:cs typeface="Trebuchet MS"/>
              </a:rPr>
              <a:t>partnership</a:t>
            </a:r>
            <a:r>
              <a:rPr dirty="0" sz="1200" spc="114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5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reconciliation</a:t>
            </a:r>
            <a:r>
              <a:rPr dirty="0" sz="1200" spc="110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journey</a:t>
            </a:r>
            <a:endParaRPr sz="1200">
              <a:latin typeface="Trebuchet MS"/>
              <a:cs typeface="Trebuchet MS"/>
            </a:endParaRPr>
          </a:p>
        </p:txBody>
      </p:sp>
      <p:pic>
        <p:nvPicPr>
          <p:cNvPr id="20" name="object 20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60207" y="318528"/>
            <a:ext cx="3491482" cy="1161276"/>
          </a:xfrm>
          <a:prstGeom prst="rect">
            <a:avLst/>
          </a:prstGeom>
        </p:spPr>
      </p:pic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Jawun</a:t>
            </a:r>
            <a:r>
              <a:rPr dirty="0" spc="-160"/>
              <a:t> </a:t>
            </a:r>
            <a:r>
              <a:rPr dirty="0" spc="60"/>
              <a:t>Executive</a:t>
            </a:r>
            <a:r>
              <a:rPr dirty="0" spc="-165"/>
              <a:t> </a:t>
            </a:r>
            <a:r>
              <a:rPr dirty="0" spc="65"/>
              <a:t>Visit</a:t>
            </a:r>
            <a:r>
              <a:rPr dirty="0" spc="-175"/>
              <a:t> </a:t>
            </a:r>
            <a:r>
              <a:rPr dirty="0" spc="-10"/>
              <a:t>Overview</a:t>
            </a:r>
          </a:p>
        </p:txBody>
      </p:sp>
      <p:sp>
        <p:nvSpPr>
          <p:cNvPr id="22" name="object 22" descr=""/>
          <p:cNvSpPr/>
          <p:nvPr/>
        </p:nvSpPr>
        <p:spPr>
          <a:xfrm>
            <a:off x="515112" y="5158740"/>
            <a:ext cx="1742439" cy="795655"/>
          </a:xfrm>
          <a:custGeom>
            <a:avLst/>
            <a:gdLst/>
            <a:ahLst/>
            <a:cxnLst/>
            <a:rect l="l" t="t" r="r" b="b"/>
            <a:pathLst>
              <a:path w="1742439" h="795654">
                <a:moveTo>
                  <a:pt x="0" y="79552"/>
                </a:moveTo>
                <a:lnTo>
                  <a:pt x="6250" y="48584"/>
                </a:lnTo>
                <a:lnTo>
                  <a:pt x="23298" y="23298"/>
                </a:lnTo>
                <a:lnTo>
                  <a:pt x="48584" y="6250"/>
                </a:lnTo>
                <a:lnTo>
                  <a:pt x="79552" y="0"/>
                </a:lnTo>
                <a:lnTo>
                  <a:pt x="1662379" y="0"/>
                </a:lnTo>
                <a:lnTo>
                  <a:pt x="1693347" y="6250"/>
                </a:lnTo>
                <a:lnTo>
                  <a:pt x="1718633" y="23298"/>
                </a:lnTo>
                <a:lnTo>
                  <a:pt x="1735681" y="48584"/>
                </a:lnTo>
                <a:lnTo>
                  <a:pt x="1741932" y="79552"/>
                </a:lnTo>
                <a:lnTo>
                  <a:pt x="1741932" y="715975"/>
                </a:lnTo>
                <a:lnTo>
                  <a:pt x="1735681" y="746943"/>
                </a:lnTo>
                <a:lnTo>
                  <a:pt x="1718633" y="772229"/>
                </a:lnTo>
                <a:lnTo>
                  <a:pt x="1693347" y="789277"/>
                </a:lnTo>
                <a:lnTo>
                  <a:pt x="1662379" y="795528"/>
                </a:lnTo>
                <a:lnTo>
                  <a:pt x="79552" y="795528"/>
                </a:lnTo>
                <a:lnTo>
                  <a:pt x="48584" y="789277"/>
                </a:lnTo>
                <a:lnTo>
                  <a:pt x="23298" y="772229"/>
                </a:lnTo>
                <a:lnTo>
                  <a:pt x="6250" y="746943"/>
                </a:lnTo>
                <a:lnTo>
                  <a:pt x="0" y="715975"/>
                </a:lnTo>
                <a:lnTo>
                  <a:pt x="0" y="79552"/>
                </a:lnTo>
                <a:close/>
              </a:path>
            </a:pathLst>
          </a:custGeom>
          <a:ln w="76200">
            <a:solidFill>
              <a:srgbClr val="BD830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/>
          <p:nvPr/>
        </p:nvSpPr>
        <p:spPr>
          <a:xfrm>
            <a:off x="855708" y="5423761"/>
            <a:ext cx="101219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65">
                <a:latin typeface="Trebuchet MS"/>
                <a:cs typeface="Trebuchet MS"/>
              </a:rPr>
              <a:t>East</a:t>
            </a:r>
            <a:r>
              <a:rPr dirty="0" sz="1100" spc="-95">
                <a:latin typeface="Trebuchet MS"/>
                <a:cs typeface="Trebuchet MS"/>
              </a:rPr>
              <a:t> </a:t>
            </a:r>
            <a:r>
              <a:rPr dirty="0" sz="1100" spc="-10">
                <a:latin typeface="Trebuchet MS"/>
                <a:cs typeface="Trebuchet MS"/>
              </a:rPr>
              <a:t>Kimberley</a:t>
            </a:r>
            <a:endParaRPr sz="1100">
              <a:latin typeface="Trebuchet MS"/>
              <a:cs typeface="Trebuchet MS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2531364" y="3845052"/>
            <a:ext cx="2296795" cy="1001394"/>
            <a:chOff x="2531364" y="3845052"/>
            <a:chExt cx="2296795" cy="1001394"/>
          </a:xfrm>
        </p:grpSpPr>
        <p:sp>
          <p:nvSpPr>
            <p:cNvPr id="25" name="object 25" descr=""/>
            <p:cNvSpPr/>
            <p:nvPr/>
          </p:nvSpPr>
          <p:spPr>
            <a:xfrm>
              <a:off x="2531364" y="3845052"/>
              <a:ext cx="2062480" cy="797560"/>
            </a:xfrm>
            <a:custGeom>
              <a:avLst/>
              <a:gdLst/>
              <a:ahLst/>
              <a:cxnLst/>
              <a:rect l="l" t="t" r="r" b="b"/>
              <a:pathLst>
                <a:path w="2062479" h="797560">
                  <a:moveTo>
                    <a:pt x="1743151" y="0"/>
                  </a:moveTo>
                  <a:lnTo>
                    <a:pt x="0" y="0"/>
                  </a:lnTo>
                  <a:lnTo>
                    <a:pt x="318820" y="398526"/>
                  </a:lnTo>
                  <a:lnTo>
                    <a:pt x="0" y="797052"/>
                  </a:lnTo>
                  <a:lnTo>
                    <a:pt x="1743151" y="797052"/>
                  </a:lnTo>
                  <a:lnTo>
                    <a:pt x="2061972" y="398526"/>
                  </a:lnTo>
                  <a:lnTo>
                    <a:pt x="1743151" y="0"/>
                  </a:lnTo>
                  <a:close/>
                </a:path>
              </a:pathLst>
            </a:custGeom>
            <a:solidFill>
              <a:srgbClr val="BD830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3080004" y="4044696"/>
              <a:ext cx="1742439" cy="795655"/>
            </a:xfrm>
            <a:custGeom>
              <a:avLst/>
              <a:gdLst/>
              <a:ahLst/>
              <a:cxnLst/>
              <a:rect l="l" t="t" r="r" b="b"/>
              <a:pathLst>
                <a:path w="1742439" h="795654">
                  <a:moveTo>
                    <a:pt x="1662379" y="0"/>
                  </a:moveTo>
                  <a:lnTo>
                    <a:pt x="79552" y="0"/>
                  </a:lnTo>
                  <a:lnTo>
                    <a:pt x="48584" y="6250"/>
                  </a:lnTo>
                  <a:lnTo>
                    <a:pt x="23298" y="23298"/>
                  </a:lnTo>
                  <a:lnTo>
                    <a:pt x="6250" y="48584"/>
                  </a:lnTo>
                  <a:lnTo>
                    <a:pt x="0" y="79552"/>
                  </a:lnTo>
                  <a:lnTo>
                    <a:pt x="0" y="715975"/>
                  </a:lnTo>
                  <a:lnTo>
                    <a:pt x="6250" y="746943"/>
                  </a:lnTo>
                  <a:lnTo>
                    <a:pt x="23298" y="772229"/>
                  </a:lnTo>
                  <a:lnTo>
                    <a:pt x="48584" y="789277"/>
                  </a:lnTo>
                  <a:lnTo>
                    <a:pt x="79552" y="795527"/>
                  </a:lnTo>
                  <a:lnTo>
                    <a:pt x="1662379" y="795527"/>
                  </a:lnTo>
                  <a:lnTo>
                    <a:pt x="1693341" y="789277"/>
                  </a:lnTo>
                  <a:lnTo>
                    <a:pt x="1718629" y="772229"/>
                  </a:lnTo>
                  <a:lnTo>
                    <a:pt x="1735679" y="746943"/>
                  </a:lnTo>
                  <a:lnTo>
                    <a:pt x="1741932" y="715975"/>
                  </a:lnTo>
                  <a:lnTo>
                    <a:pt x="1741932" y="79552"/>
                  </a:lnTo>
                  <a:lnTo>
                    <a:pt x="1735679" y="48584"/>
                  </a:lnTo>
                  <a:lnTo>
                    <a:pt x="1718629" y="23298"/>
                  </a:lnTo>
                  <a:lnTo>
                    <a:pt x="1693341" y="6250"/>
                  </a:lnTo>
                  <a:lnTo>
                    <a:pt x="1662379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3080004" y="4044696"/>
              <a:ext cx="1742439" cy="795655"/>
            </a:xfrm>
            <a:custGeom>
              <a:avLst/>
              <a:gdLst/>
              <a:ahLst/>
              <a:cxnLst/>
              <a:rect l="l" t="t" r="r" b="b"/>
              <a:pathLst>
                <a:path w="1742439" h="795654">
                  <a:moveTo>
                    <a:pt x="0" y="79552"/>
                  </a:moveTo>
                  <a:lnTo>
                    <a:pt x="6250" y="48584"/>
                  </a:lnTo>
                  <a:lnTo>
                    <a:pt x="23298" y="23298"/>
                  </a:lnTo>
                  <a:lnTo>
                    <a:pt x="48584" y="6250"/>
                  </a:lnTo>
                  <a:lnTo>
                    <a:pt x="79552" y="0"/>
                  </a:lnTo>
                  <a:lnTo>
                    <a:pt x="1662379" y="0"/>
                  </a:lnTo>
                  <a:lnTo>
                    <a:pt x="1693341" y="6250"/>
                  </a:lnTo>
                  <a:lnTo>
                    <a:pt x="1718629" y="23298"/>
                  </a:lnTo>
                  <a:lnTo>
                    <a:pt x="1735679" y="48584"/>
                  </a:lnTo>
                  <a:lnTo>
                    <a:pt x="1741932" y="79552"/>
                  </a:lnTo>
                  <a:lnTo>
                    <a:pt x="1741932" y="715975"/>
                  </a:lnTo>
                  <a:lnTo>
                    <a:pt x="1735679" y="746943"/>
                  </a:lnTo>
                  <a:lnTo>
                    <a:pt x="1718629" y="772229"/>
                  </a:lnTo>
                  <a:lnTo>
                    <a:pt x="1693341" y="789277"/>
                  </a:lnTo>
                  <a:lnTo>
                    <a:pt x="1662379" y="795527"/>
                  </a:lnTo>
                  <a:lnTo>
                    <a:pt x="79552" y="795527"/>
                  </a:lnTo>
                  <a:lnTo>
                    <a:pt x="48584" y="789277"/>
                  </a:lnTo>
                  <a:lnTo>
                    <a:pt x="23298" y="772229"/>
                  </a:lnTo>
                  <a:lnTo>
                    <a:pt x="6250" y="746943"/>
                  </a:lnTo>
                  <a:lnTo>
                    <a:pt x="0" y="715975"/>
                  </a:lnTo>
                  <a:lnTo>
                    <a:pt x="0" y="79552"/>
                  </a:lnTo>
                  <a:close/>
                </a:path>
              </a:pathLst>
            </a:custGeom>
            <a:ln w="12192">
              <a:solidFill>
                <a:srgbClr val="BD830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3478734" y="4168171"/>
            <a:ext cx="944880" cy="52324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algn="ctr" marL="12700" marR="5080">
              <a:lnSpc>
                <a:spcPts val="1100"/>
              </a:lnSpc>
              <a:spcBef>
                <a:spcPts val="275"/>
              </a:spcBef>
            </a:pPr>
            <a:r>
              <a:rPr dirty="0" sz="1050">
                <a:latin typeface="Trebuchet MS"/>
                <a:cs typeface="Trebuchet MS"/>
              </a:rPr>
              <a:t>Executive</a:t>
            </a:r>
            <a:r>
              <a:rPr dirty="0" sz="1050" spc="114">
                <a:latin typeface="Trebuchet MS"/>
                <a:cs typeface="Trebuchet MS"/>
              </a:rPr>
              <a:t> </a:t>
            </a:r>
            <a:r>
              <a:rPr dirty="0" sz="1050" spc="-20">
                <a:latin typeface="Trebuchet MS"/>
                <a:cs typeface="Trebuchet MS"/>
              </a:rPr>
              <a:t>Visit </a:t>
            </a:r>
            <a:r>
              <a:rPr dirty="0" sz="1050" spc="-10">
                <a:latin typeface="Trebuchet MS"/>
                <a:cs typeface="Trebuchet MS"/>
              </a:rPr>
              <a:t>commences:</a:t>
            </a:r>
            <a:endParaRPr sz="105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dirty="0" sz="1050" spc="114">
                <a:latin typeface="Trebuchet MS"/>
                <a:cs typeface="Trebuchet MS"/>
              </a:rPr>
              <a:t>5</a:t>
            </a:r>
            <a:r>
              <a:rPr dirty="0" sz="1050" spc="-55">
                <a:latin typeface="Trebuchet MS"/>
                <a:cs typeface="Trebuchet MS"/>
              </a:rPr>
              <a:t> </a:t>
            </a:r>
            <a:r>
              <a:rPr dirty="0" sz="1050" spc="-10">
                <a:latin typeface="Trebuchet MS"/>
                <a:cs typeface="Trebuchet MS"/>
              </a:rPr>
              <a:t>June</a:t>
            </a:r>
            <a:r>
              <a:rPr dirty="0" sz="1050" spc="-105">
                <a:latin typeface="Trebuchet MS"/>
                <a:cs typeface="Trebuchet MS"/>
              </a:rPr>
              <a:t> </a:t>
            </a:r>
            <a:r>
              <a:rPr dirty="0" sz="1050" spc="55">
                <a:latin typeface="Trebuchet MS"/>
                <a:cs typeface="Trebuchet MS"/>
              </a:rPr>
              <a:t>22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29" name="object 29" descr=""/>
          <p:cNvGrpSpPr/>
          <p:nvPr/>
        </p:nvGrpSpPr>
        <p:grpSpPr>
          <a:xfrm>
            <a:off x="4885944" y="3845052"/>
            <a:ext cx="2296795" cy="1001394"/>
            <a:chOff x="4885944" y="3845052"/>
            <a:chExt cx="2296795" cy="1001394"/>
          </a:xfrm>
        </p:grpSpPr>
        <p:sp>
          <p:nvSpPr>
            <p:cNvPr id="30" name="object 30" descr=""/>
            <p:cNvSpPr/>
            <p:nvPr/>
          </p:nvSpPr>
          <p:spPr>
            <a:xfrm>
              <a:off x="4885944" y="3845052"/>
              <a:ext cx="2062480" cy="797560"/>
            </a:xfrm>
            <a:custGeom>
              <a:avLst/>
              <a:gdLst/>
              <a:ahLst/>
              <a:cxnLst/>
              <a:rect l="l" t="t" r="r" b="b"/>
              <a:pathLst>
                <a:path w="2062479" h="797560">
                  <a:moveTo>
                    <a:pt x="1743151" y="0"/>
                  </a:moveTo>
                  <a:lnTo>
                    <a:pt x="0" y="0"/>
                  </a:lnTo>
                  <a:lnTo>
                    <a:pt x="318820" y="398526"/>
                  </a:lnTo>
                  <a:lnTo>
                    <a:pt x="0" y="797052"/>
                  </a:lnTo>
                  <a:lnTo>
                    <a:pt x="1743151" y="797052"/>
                  </a:lnTo>
                  <a:lnTo>
                    <a:pt x="2061972" y="398526"/>
                  </a:lnTo>
                  <a:lnTo>
                    <a:pt x="1743151" y="0"/>
                  </a:lnTo>
                  <a:close/>
                </a:path>
              </a:pathLst>
            </a:custGeom>
            <a:solidFill>
              <a:srgbClr val="BD830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5436108" y="4044696"/>
              <a:ext cx="1740535" cy="795655"/>
            </a:xfrm>
            <a:custGeom>
              <a:avLst/>
              <a:gdLst/>
              <a:ahLst/>
              <a:cxnLst/>
              <a:rect l="l" t="t" r="r" b="b"/>
              <a:pathLst>
                <a:path w="1740534" h="795654">
                  <a:moveTo>
                    <a:pt x="1660855" y="0"/>
                  </a:moveTo>
                  <a:lnTo>
                    <a:pt x="79552" y="0"/>
                  </a:lnTo>
                  <a:lnTo>
                    <a:pt x="48590" y="6250"/>
                  </a:lnTo>
                  <a:lnTo>
                    <a:pt x="23302" y="23298"/>
                  </a:lnTo>
                  <a:lnTo>
                    <a:pt x="6252" y="48584"/>
                  </a:lnTo>
                  <a:lnTo>
                    <a:pt x="0" y="79552"/>
                  </a:lnTo>
                  <a:lnTo>
                    <a:pt x="0" y="715975"/>
                  </a:lnTo>
                  <a:lnTo>
                    <a:pt x="6252" y="746937"/>
                  </a:lnTo>
                  <a:lnTo>
                    <a:pt x="23302" y="772225"/>
                  </a:lnTo>
                  <a:lnTo>
                    <a:pt x="48590" y="789275"/>
                  </a:lnTo>
                  <a:lnTo>
                    <a:pt x="79552" y="795527"/>
                  </a:lnTo>
                  <a:lnTo>
                    <a:pt x="1660855" y="795527"/>
                  </a:lnTo>
                  <a:lnTo>
                    <a:pt x="1691817" y="789277"/>
                  </a:lnTo>
                  <a:lnTo>
                    <a:pt x="1717105" y="772229"/>
                  </a:lnTo>
                  <a:lnTo>
                    <a:pt x="1734155" y="746943"/>
                  </a:lnTo>
                  <a:lnTo>
                    <a:pt x="1740408" y="715975"/>
                  </a:lnTo>
                  <a:lnTo>
                    <a:pt x="1740408" y="79552"/>
                  </a:lnTo>
                  <a:lnTo>
                    <a:pt x="1734157" y="48584"/>
                  </a:lnTo>
                  <a:lnTo>
                    <a:pt x="1717109" y="23298"/>
                  </a:lnTo>
                  <a:lnTo>
                    <a:pt x="1691823" y="6250"/>
                  </a:lnTo>
                  <a:lnTo>
                    <a:pt x="1660855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5436108" y="4044696"/>
              <a:ext cx="1740535" cy="795655"/>
            </a:xfrm>
            <a:custGeom>
              <a:avLst/>
              <a:gdLst/>
              <a:ahLst/>
              <a:cxnLst/>
              <a:rect l="l" t="t" r="r" b="b"/>
              <a:pathLst>
                <a:path w="1740534" h="795654">
                  <a:moveTo>
                    <a:pt x="0" y="79552"/>
                  </a:moveTo>
                  <a:lnTo>
                    <a:pt x="6252" y="48584"/>
                  </a:lnTo>
                  <a:lnTo>
                    <a:pt x="23302" y="23298"/>
                  </a:lnTo>
                  <a:lnTo>
                    <a:pt x="48590" y="6250"/>
                  </a:lnTo>
                  <a:lnTo>
                    <a:pt x="79552" y="0"/>
                  </a:lnTo>
                  <a:lnTo>
                    <a:pt x="1660855" y="0"/>
                  </a:lnTo>
                  <a:lnTo>
                    <a:pt x="1691823" y="6250"/>
                  </a:lnTo>
                  <a:lnTo>
                    <a:pt x="1717109" y="23298"/>
                  </a:lnTo>
                  <a:lnTo>
                    <a:pt x="1734157" y="48584"/>
                  </a:lnTo>
                  <a:lnTo>
                    <a:pt x="1740408" y="79552"/>
                  </a:lnTo>
                  <a:lnTo>
                    <a:pt x="1740408" y="715975"/>
                  </a:lnTo>
                  <a:lnTo>
                    <a:pt x="1734155" y="746943"/>
                  </a:lnTo>
                  <a:lnTo>
                    <a:pt x="1717105" y="772229"/>
                  </a:lnTo>
                  <a:lnTo>
                    <a:pt x="1691817" y="789277"/>
                  </a:lnTo>
                  <a:lnTo>
                    <a:pt x="1660855" y="795527"/>
                  </a:lnTo>
                  <a:lnTo>
                    <a:pt x="79552" y="795527"/>
                  </a:lnTo>
                  <a:lnTo>
                    <a:pt x="48590" y="789275"/>
                  </a:lnTo>
                  <a:lnTo>
                    <a:pt x="23302" y="772225"/>
                  </a:lnTo>
                  <a:lnTo>
                    <a:pt x="6252" y="746937"/>
                  </a:lnTo>
                  <a:lnTo>
                    <a:pt x="0" y="715975"/>
                  </a:lnTo>
                  <a:lnTo>
                    <a:pt x="0" y="79552"/>
                  </a:lnTo>
                  <a:close/>
                </a:path>
              </a:pathLst>
            </a:custGeom>
            <a:ln w="12192">
              <a:solidFill>
                <a:srgbClr val="BD830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5833998" y="4168171"/>
            <a:ext cx="944880" cy="52324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algn="ctr" marL="12700" marR="5080">
              <a:lnSpc>
                <a:spcPts val="1100"/>
              </a:lnSpc>
              <a:spcBef>
                <a:spcPts val="275"/>
              </a:spcBef>
            </a:pPr>
            <a:r>
              <a:rPr dirty="0" sz="1050">
                <a:latin typeface="Trebuchet MS"/>
                <a:cs typeface="Trebuchet MS"/>
              </a:rPr>
              <a:t>Executive</a:t>
            </a:r>
            <a:r>
              <a:rPr dirty="0" sz="1050" spc="114">
                <a:latin typeface="Trebuchet MS"/>
                <a:cs typeface="Trebuchet MS"/>
              </a:rPr>
              <a:t> </a:t>
            </a:r>
            <a:r>
              <a:rPr dirty="0" sz="1050" spc="-20">
                <a:latin typeface="Trebuchet MS"/>
                <a:cs typeface="Trebuchet MS"/>
              </a:rPr>
              <a:t>Visit </a:t>
            </a:r>
            <a:r>
              <a:rPr dirty="0" sz="1050" spc="-10">
                <a:latin typeface="Trebuchet MS"/>
                <a:cs typeface="Trebuchet MS"/>
              </a:rPr>
              <a:t>concludes:</a:t>
            </a:r>
            <a:endParaRPr sz="105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dirty="0" sz="1050" spc="125">
                <a:latin typeface="Trebuchet MS"/>
                <a:cs typeface="Trebuchet MS"/>
              </a:rPr>
              <a:t>8</a:t>
            </a:r>
            <a:r>
              <a:rPr dirty="0" sz="1050" spc="-55">
                <a:latin typeface="Trebuchet MS"/>
                <a:cs typeface="Trebuchet MS"/>
              </a:rPr>
              <a:t> </a:t>
            </a:r>
            <a:r>
              <a:rPr dirty="0" sz="1050" spc="-10">
                <a:latin typeface="Trebuchet MS"/>
                <a:cs typeface="Trebuchet MS"/>
              </a:rPr>
              <a:t>June</a:t>
            </a:r>
            <a:r>
              <a:rPr dirty="0" sz="1050" spc="-95">
                <a:latin typeface="Trebuchet MS"/>
                <a:cs typeface="Trebuchet MS"/>
              </a:rPr>
              <a:t> </a:t>
            </a:r>
            <a:r>
              <a:rPr dirty="0" sz="1050" spc="45">
                <a:latin typeface="Trebuchet MS"/>
                <a:cs typeface="Trebuchet MS"/>
              </a:rPr>
              <a:t>22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34" name="object 34" descr=""/>
          <p:cNvGrpSpPr/>
          <p:nvPr/>
        </p:nvGrpSpPr>
        <p:grpSpPr>
          <a:xfrm>
            <a:off x="7347204" y="4363211"/>
            <a:ext cx="2161540" cy="952500"/>
            <a:chOff x="7347204" y="4363211"/>
            <a:chExt cx="2161540" cy="952500"/>
          </a:xfrm>
        </p:grpSpPr>
        <p:sp>
          <p:nvSpPr>
            <p:cNvPr id="35" name="object 35" descr=""/>
            <p:cNvSpPr/>
            <p:nvPr/>
          </p:nvSpPr>
          <p:spPr>
            <a:xfrm>
              <a:off x="7347204" y="4363211"/>
              <a:ext cx="2062480" cy="795655"/>
            </a:xfrm>
            <a:custGeom>
              <a:avLst/>
              <a:gdLst/>
              <a:ahLst/>
              <a:cxnLst/>
              <a:rect l="l" t="t" r="r" b="b"/>
              <a:pathLst>
                <a:path w="2062479" h="795654">
                  <a:moveTo>
                    <a:pt x="1743760" y="0"/>
                  </a:moveTo>
                  <a:lnTo>
                    <a:pt x="0" y="0"/>
                  </a:lnTo>
                  <a:lnTo>
                    <a:pt x="318211" y="397764"/>
                  </a:lnTo>
                  <a:lnTo>
                    <a:pt x="0" y="795528"/>
                  </a:lnTo>
                  <a:lnTo>
                    <a:pt x="1743760" y="795528"/>
                  </a:lnTo>
                  <a:lnTo>
                    <a:pt x="2061972" y="397764"/>
                  </a:lnTo>
                  <a:lnTo>
                    <a:pt x="1743760" y="0"/>
                  </a:lnTo>
                  <a:close/>
                </a:path>
              </a:pathLst>
            </a:custGeom>
            <a:solidFill>
              <a:srgbClr val="BD830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7760208" y="4514087"/>
              <a:ext cx="1742439" cy="795655"/>
            </a:xfrm>
            <a:custGeom>
              <a:avLst/>
              <a:gdLst/>
              <a:ahLst/>
              <a:cxnLst/>
              <a:rect l="l" t="t" r="r" b="b"/>
              <a:pathLst>
                <a:path w="1742440" h="795654">
                  <a:moveTo>
                    <a:pt x="1662379" y="0"/>
                  </a:moveTo>
                  <a:lnTo>
                    <a:pt x="79552" y="0"/>
                  </a:lnTo>
                  <a:lnTo>
                    <a:pt x="48590" y="6250"/>
                  </a:lnTo>
                  <a:lnTo>
                    <a:pt x="23302" y="23298"/>
                  </a:lnTo>
                  <a:lnTo>
                    <a:pt x="6252" y="48584"/>
                  </a:lnTo>
                  <a:lnTo>
                    <a:pt x="0" y="79552"/>
                  </a:lnTo>
                  <a:lnTo>
                    <a:pt x="0" y="715975"/>
                  </a:lnTo>
                  <a:lnTo>
                    <a:pt x="6252" y="746943"/>
                  </a:lnTo>
                  <a:lnTo>
                    <a:pt x="23302" y="772229"/>
                  </a:lnTo>
                  <a:lnTo>
                    <a:pt x="48590" y="789277"/>
                  </a:lnTo>
                  <a:lnTo>
                    <a:pt x="79552" y="795528"/>
                  </a:lnTo>
                  <a:lnTo>
                    <a:pt x="1662379" y="795528"/>
                  </a:lnTo>
                  <a:lnTo>
                    <a:pt x="1693347" y="789277"/>
                  </a:lnTo>
                  <a:lnTo>
                    <a:pt x="1718633" y="772229"/>
                  </a:lnTo>
                  <a:lnTo>
                    <a:pt x="1735681" y="746943"/>
                  </a:lnTo>
                  <a:lnTo>
                    <a:pt x="1741932" y="715975"/>
                  </a:lnTo>
                  <a:lnTo>
                    <a:pt x="1741932" y="79552"/>
                  </a:lnTo>
                  <a:lnTo>
                    <a:pt x="1735681" y="48584"/>
                  </a:lnTo>
                  <a:lnTo>
                    <a:pt x="1718633" y="23298"/>
                  </a:lnTo>
                  <a:lnTo>
                    <a:pt x="1693347" y="6250"/>
                  </a:lnTo>
                  <a:lnTo>
                    <a:pt x="1662379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7760208" y="4514087"/>
              <a:ext cx="1742439" cy="795655"/>
            </a:xfrm>
            <a:custGeom>
              <a:avLst/>
              <a:gdLst/>
              <a:ahLst/>
              <a:cxnLst/>
              <a:rect l="l" t="t" r="r" b="b"/>
              <a:pathLst>
                <a:path w="1742440" h="795654">
                  <a:moveTo>
                    <a:pt x="0" y="79552"/>
                  </a:moveTo>
                  <a:lnTo>
                    <a:pt x="6252" y="48584"/>
                  </a:lnTo>
                  <a:lnTo>
                    <a:pt x="23302" y="23298"/>
                  </a:lnTo>
                  <a:lnTo>
                    <a:pt x="48590" y="6250"/>
                  </a:lnTo>
                  <a:lnTo>
                    <a:pt x="79552" y="0"/>
                  </a:lnTo>
                  <a:lnTo>
                    <a:pt x="1662379" y="0"/>
                  </a:lnTo>
                  <a:lnTo>
                    <a:pt x="1693347" y="6250"/>
                  </a:lnTo>
                  <a:lnTo>
                    <a:pt x="1718633" y="23298"/>
                  </a:lnTo>
                  <a:lnTo>
                    <a:pt x="1735681" y="48584"/>
                  </a:lnTo>
                  <a:lnTo>
                    <a:pt x="1741932" y="79552"/>
                  </a:lnTo>
                  <a:lnTo>
                    <a:pt x="1741932" y="715975"/>
                  </a:lnTo>
                  <a:lnTo>
                    <a:pt x="1735681" y="746943"/>
                  </a:lnTo>
                  <a:lnTo>
                    <a:pt x="1718633" y="772229"/>
                  </a:lnTo>
                  <a:lnTo>
                    <a:pt x="1693347" y="789277"/>
                  </a:lnTo>
                  <a:lnTo>
                    <a:pt x="1662379" y="795528"/>
                  </a:lnTo>
                  <a:lnTo>
                    <a:pt x="79552" y="795528"/>
                  </a:lnTo>
                  <a:lnTo>
                    <a:pt x="48590" y="789277"/>
                  </a:lnTo>
                  <a:lnTo>
                    <a:pt x="23302" y="772229"/>
                  </a:lnTo>
                  <a:lnTo>
                    <a:pt x="6252" y="746943"/>
                  </a:lnTo>
                  <a:lnTo>
                    <a:pt x="0" y="715975"/>
                  </a:lnTo>
                  <a:lnTo>
                    <a:pt x="0" y="79552"/>
                  </a:lnTo>
                  <a:close/>
                </a:path>
              </a:pathLst>
            </a:custGeom>
            <a:ln w="12192">
              <a:solidFill>
                <a:srgbClr val="BD830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 descr=""/>
          <p:cNvSpPr txBox="1"/>
          <p:nvPr/>
        </p:nvSpPr>
        <p:spPr>
          <a:xfrm>
            <a:off x="8014206" y="4752495"/>
            <a:ext cx="1232535" cy="343535"/>
          </a:xfrm>
          <a:prstGeom prst="rect">
            <a:avLst/>
          </a:prstGeom>
        </p:spPr>
        <p:txBody>
          <a:bodyPr wrap="square" lIns="0" tIns="20955" rIns="0" bIns="0" rtlCol="0" vert="horz">
            <a:spAutoFit/>
          </a:bodyPr>
          <a:lstStyle/>
          <a:p>
            <a:pPr marL="12700" marR="5080" indent="50165">
              <a:lnSpc>
                <a:spcPts val="1240"/>
              </a:lnSpc>
              <a:spcBef>
                <a:spcPts val="165"/>
              </a:spcBef>
            </a:pPr>
            <a:r>
              <a:rPr dirty="0" sz="1050">
                <a:latin typeface="Trebuchet MS"/>
                <a:cs typeface="Trebuchet MS"/>
              </a:rPr>
              <a:t>Debrief</a:t>
            </a:r>
            <a:r>
              <a:rPr dirty="0" sz="1050" spc="-10">
                <a:latin typeface="Trebuchet MS"/>
                <a:cs typeface="Trebuchet MS"/>
              </a:rPr>
              <a:t> </a:t>
            </a:r>
            <a:r>
              <a:rPr dirty="0" sz="1050">
                <a:latin typeface="Trebuchet MS"/>
                <a:cs typeface="Trebuchet MS"/>
              </a:rPr>
              <a:t>with </a:t>
            </a:r>
            <a:r>
              <a:rPr dirty="0" sz="1050" spc="-20">
                <a:latin typeface="Trebuchet MS"/>
                <a:cs typeface="Trebuchet MS"/>
              </a:rPr>
              <a:t>ANU: </a:t>
            </a:r>
            <a:r>
              <a:rPr dirty="0" sz="1050">
                <a:latin typeface="Trebuchet MS"/>
                <a:cs typeface="Trebuchet MS"/>
              </a:rPr>
              <a:t>One</a:t>
            </a:r>
            <a:r>
              <a:rPr dirty="0" sz="1050" spc="55">
                <a:latin typeface="Trebuchet MS"/>
                <a:cs typeface="Trebuchet MS"/>
              </a:rPr>
              <a:t> </a:t>
            </a:r>
            <a:r>
              <a:rPr dirty="0" sz="1050">
                <a:latin typeface="Trebuchet MS"/>
                <a:cs typeface="Trebuchet MS"/>
              </a:rPr>
              <a:t>week</a:t>
            </a:r>
            <a:r>
              <a:rPr dirty="0" sz="1050" spc="35">
                <a:latin typeface="Trebuchet MS"/>
                <a:cs typeface="Trebuchet MS"/>
              </a:rPr>
              <a:t> </a:t>
            </a:r>
            <a:r>
              <a:rPr dirty="0" sz="1050">
                <a:latin typeface="Trebuchet MS"/>
                <a:cs typeface="Trebuchet MS"/>
              </a:rPr>
              <a:t>post</a:t>
            </a:r>
            <a:r>
              <a:rPr dirty="0" sz="1050" spc="50">
                <a:latin typeface="Trebuchet MS"/>
                <a:cs typeface="Trebuchet MS"/>
              </a:rPr>
              <a:t> </a:t>
            </a:r>
            <a:r>
              <a:rPr dirty="0" sz="1050" spc="-20">
                <a:latin typeface="Trebuchet MS"/>
                <a:cs typeface="Trebuchet MS"/>
              </a:rPr>
              <a:t>visit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39" name="object 39" descr=""/>
          <p:cNvGrpSpPr/>
          <p:nvPr/>
        </p:nvGrpSpPr>
        <p:grpSpPr>
          <a:xfrm>
            <a:off x="9625583" y="4363211"/>
            <a:ext cx="2167255" cy="935990"/>
            <a:chOff x="9625583" y="4363211"/>
            <a:chExt cx="2167255" cy="935990"/>
          </a:xfrm>
        </p:grpSpPr>
        <p:sp>
          <p:nvSpPr>
            <p:cNvPr id="40" name="object 40" descr=""/>
            <p:cNvSpPr/>
            <p:nvPr/>
          </p:nvSpPr>
          <p:spPr>
            <a:xfrm>
              <a:off x="9625583" y="4363211"/>
              <a:ext cx="2062480" cy="795655"/>
            </a:xfrm>
            <a:custGeom>
              <a:avLst/>
              <a:gdLst/>
              <a:ahLst/>
              <a:cxnLst/>
              <a:rect l="l" t="t" r="r" b="b"/>
              <a:pathLst>
                <a:path w="2062479" h="795654">
                  <a:moveTo>
                    <a:pt x="1743760" y="0"/>
                  </a:moveTo>
                  <a:lnTo>
                    <a:pt x="0" y="0"/>
                  </a:lnTo>
                  <a:lnTo>
                    <a:pt x="318211" y="397764"/>
                  </a:lnTo>
                  <a:lnTo>
                    <a:pt x="0" y="795528"/>
                  </a:lnTo>
                  <a:lnTo>
                    <a:pt x="1743760" y="795528"/>
                  </a:lnTo>
                  <a:lnTo>
                    <a:pt x="2061972" y="397764"/>
                  </a:lnTo>
                  <a:lnTo>
                    <a:pt x="1743760" y="0"/>
                  </a:lnTo>
                  <a:close/>
                </a:path>
              </a:pathLst>
            </a:custGeom>
            <a:solidFill>
              <a:srgbClr val="BD830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10044683" y="4495799"/>
              <a:ext cx="1742439" cy="797560"/>
            </a:xfrm>
            <a:custGeom>
              <a:avLst/>
              <a:gdLst/>
              <a:ahLst/>
              <a:cxnLst/>
              <a:rect l="l" t="t" r="r" b="b"/>
              <a:pathLst>
                <a:path w="1742440" h="797560">
                  <a:moveTo>
                    <a:pt x="1662226" y="0"/>
                  </a:moveTo>
                  <a:lnTo>
                    <a:pt x="79705" y="0"/>
                  </a:lnTo>
                  <a:lnTo>
                    <a:pt x="48681" y="6263"/>
                  </a:lnTo>
                  <a:lnTo>
                    <a:pt x="23345" y="23345"/>
                  </a:lnTo>
                  <a:lnTo>
                    <a:pt x="6263" y="48681"/>
                  </a:lnTo>
                  <a:lnTo>
                    <a:pt x="0" y="79705"/>
                  </a:lnTo>
                  <a:lnTo>
                    <a:pt x="0" y="717346"/>
                  </a:lnTo>
                  <a:lnTo>
                    <a:pt x="6263" y="748370"/>
                  </a:lnTo>
                  <a:lnTo>
                    <a:pt x="23345" y="773706"/>
                  </a:lnTo>
                  <a:lnTo>
                    <a:pt x="48681" y="790788"/>
                  </a:lnTo>
                  <a:lnTo>
                    <a:pt x="79705" y="797052"/>
                  </a:lnTo>
                  <a:lnTo>
                    <a:pt x="1662226" y="797052"/>
                  </a:lnTo>
                  <a:lnTo>
                    <a:pt x="1693250" y="790788"/>
                  </a:lnTo>
                  <a:lnTo>
                    <a:pt x="1718586" y="773706"/>
                  </a:lnTo>
                  <a:lnTo>
                    <a:pt x="1735668" y="748370"/>
                  </a:lnTo>
                  <a:lnTo>
                    <a:pt x="1741932" y="717346"/>
                  </a:lnTo>
                  <a:lnTo>
                    <a:pt x="1741932" y="79705"/>
                  </a:lnTo>
                  <a:lnTo>
                    <a:pt x="1735668" y="48681"/>
                  </a:lnTo>
                  <a:lnTo>
                    <a:pt x="1718586" y="23345"/>
                  </a:lnTo>
                  <a:lnTo>
                    <a:pt x="1693250" y="6263"/>
                  </a:lnTo>
                  <a:lnTo>
                    <a:pt x="1662226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10044683" y="4495799"/>
              <a:ext cx="1742439" cy="797560"/>
            </a:xfrm>
            <a:custGeom>
              <a:avLst/>
              <a:gdLst/>
              <a:ahLst/>
              <a:cxnLst/>
              <a:rect l="l" t="t" r="r" b="b"/>
              <a:pathLst>
                <a:path w="1742440" h="797560">
                  <a:moveTo>
                    <a:pt x="0" y="79705"/>
                  </a:moveTo>
                  <a:lnTo>
                    <a:pt x="6263" y="48681"/>
                  </a:lnTo>
                  <a:lnTo>
                    <a:pt x="23345" y="23345"/>
                  </a:lnTo>
                  <a:lnTo>
                    <a:pt x="48681" y="6263"/>
                  </a:lnTo>
                  <a:lnTo>
                    <a:pt x="79705" y="0"/>
                  </a:lnTo>
                  <a:lnTo>
                    <a:pt x="1662226" y="0"/>
                  </a:lnTo>
                  <a:lnTo>
                    <a:pt x="1693250" y="6263"/>
                  </a:lnTo>
                  <a:lnTo>
                    <a:pt x="1718586" y="23345"/>
                  </a:lnTo>
                  <a:lnTo>
                    <a:pt x="1735668" y="48681"/>
                  </a:lnTo>
                  <a:lnTo>
                    <a:pt x="1741932" y="79705"/>
                  </a:lnTo>
                  <a:lnTo>
                    <a:pt x="1741932" y="717346"/>
                  </a:lnTo>
                  <a:lnTo>
                    <a:pt x="1735668" y="748370"/>
                  </a:lnTo>
                  <a:lnTo>
                    <a:pt x="1718586" y="773706"/>
                  </a:lnTo>
                  <a:lnTo>
                    <a:pt x="1693250" y="790788"/>
                  </a:lnTo>
                  <a:lnTo>
                    <a:pt x="1662226" y="797052"/>
                  </a:lnTo>
                  <a:lnTo>
                    <a:pt x="79705" y="797052"/>
                  </a:lnTo>
                  <a:lnTo>
                    <a:pt x="48681" y="790788"/>
                  </a:lnTo>
                  <a:lnTo>
                    <a:pt x="23345" y="773706"/>
                  </a:lnTo>
                  <a:lnTo>
                    <a:pt x="6263" y="748370"/>
                  </a:lnTo>
                  <a:lnTo>
                    <a:pt x="0" y="717346"/>
                  </a:lnTo>
                  <a:lnTo>
                    <a:pt x="0" y="79705"/>
                  </a:lnTo>
                  <a:close/>
                </a:path>
              </a:pathLst>
            </a:custGeom>
            <a:ln w="12191">
              <a:solidFill>
                <a:srgbClr val="BD830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3" name="object 43" descr=""/>
          <p:cNvSpPr txBox="1"/>
          <p:nvPr/>
        </p:nvSpPr>
        <p:spPr>
          <a:xfrm>
            <a:off x="10154925" y="4619823"/>
            <a:ext cx="1519555" cy="52324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algn="ctr" marL="12700" marR="5080">
              <a:lnSpc>
                <a:spcPts val="1100"/>
              </a:lnSpc>
              <a:spcBef>
                <a:spcPts val="275"/>
              </a:spcBef>
            </a:pPr>
            <a:r>
              <a:rPr dirty="0" sz="1050">
                <a:latin typeface="Trebuchet MS"/>
                <a:cs typeface="Trebuchet MS"/>
              </a:rPr>
              <a:t>Participation</a:t>
            </a:r>
            <a:r>
              <a:rPr dirty="0" sz="1050" spc="-50">
                <a:latin typeface="Trebuchet MS"/>
                <a:cs typeface="Trebuchet MS"/>
              </a:rPr>
              <a:t> </a:t>
            </a:r>
            <a:r>
              <a:rPr dirty="0" sz="1050" spc="-10">
                <a:latin typeface="Trebuchet MS"/>
                <a:cs typeface="Trebuchet MS"/>
              </a:rPr>
              <a:t>in</a:t>
            </a:r>
            <a:r>
              <a:rPr dirty="0" sz="1050" spc="-15">
                <a:latin typeface="Trebuchet MS"/>
                <a:cs typeface="Trebuchet MS"/>
              </a:rPr>
              <a:t> </a:t>
            </a:r>
            <a:r>
              <a:rPr dirty="0" sz="1050">
                <a:latin typeface="Trebuchet MS"/>
                <a:cs typeface="Trebuchet MS"/>
              </a:rPr>
              <a:t>the</a:t>
            </a:r>
            <a:r>
              <a:rPr dirty="0" sz="1050" spc="5">
                <a:latin typeface="Trebuchet MS"/>
                <a:cs typeface="Trebuchet MS"/>
              </a:rPr>
              <a:t> </a:t>
            </a:r>
            <a:r>
              <a:rPr dirty="0" sz="1050" spc="65">
                <a:latin typeface="Trebuchet MS"/>
                <a:cs typeface="Trebuchet MS"/>
              </a:rPr>
              <a:t>ANU </a:t>
            </a:r>
            <a:r>
              <a:rPr dirty="0" sz="1050">
                <a:latin typeface="Trebuchet MS"/>
                <a:cs typeface="Trebuchet MS"/>
              </a:rPr>
              <a:t>Jawun</a:t>
            </a:r>
            <a:r>
              <a:rPr dirty="0" sz="1050" spc="5">
                <a:latin typeface="Trebuchet MS"/>
                <a:cs typeface="Trebuchet MS"/>
              </a:rPr>
              <a:t> </a:t>
            </a:r>
            <a:r>
              <a:rPr dirty="0" sz="1050">
                <a:latin typeface="Trebuchet MS"/>
                <a:cs typeface="Trebuchet MS"/>
              </a:rPr>
              <a:t>Alumni</a:t>
            </a:r>
            <a:r>
              <a:rPr dirty="0" sz="1050" spc="10">
                <a:latin typeface="Trebuchet MS"/>
                <a:cs typeface="Trebuchet MS"/>
              </a:rPr>
              <a:t> </a:t>
            </a:r>
            <a:r>
              <a:rPr dirty="0" sz="1050" spc="-10">
                <a:latin typeface="Trebuchet MS"/>
                <a:cs typeface="Trebuchet MS"/>
              </a:rPr>
              <a:t>Network:</a:t>
            </a:r>
            <a:endParaRPr sz="1050">
              <a:latin typeface="Trebuchet MS"/>
              <a:cs typeface="Trebuchet MS"/>
            </a:endParaRPr>
          </a:p>
          <a:p>
            <a:pPr algn="ctr" marL="1270">
              <a:lnSpc>
                <a:spcPct val="100000"/>
              </a:lnSpc>
              <a:spcBef>
                <a:spcPts val="280"/>
              </a:spcBef>
            </a:pPr>
            <a:r>
              <a:rPr dirty="0" sz="1050" spc="40">
                <a:latin typeface="Trebuchet MS"/>
                <a:cs typeface="Trebuchet MS"/>
              </a:rPr>
              <a:t>Ongoing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44" name="object 44" descr=""/>
          <p:cNvSpPr/>
          <p:nvPr/>
        </p:nvSpPr>
        <p:spPr>
          <a:xfrm>
            <a:off x="515112" y="3857244"/>
            <a:ext cx="1742439" cy="795655"/>
          </a:xfrm>
          <a:custGeom>
            <a:avLst/>
            <a:gdLst/>
            <a:ahLst/>
            <a:cxnLst/>
            <a:rect l="l" t="t" r="r" b="b"/>
            <a:pathLst>
              <a:path w="1742439" h="795654">
                <a:moveTo>
                  <a:pt x="0" y="79552"/>
                </a:moveTo>
                <a:lnTo>
                  <a:pt x="6250" y="48584"/>
                </a:lnTo>
                <a:lnTo>
                  <a:pt x="23298" y="23298"/>
                </a:lnTo>
                <a:lnTo>
                  <a:pt x="48584" y="6250"/>
                </a:lnTo>
                <a:lnTo>
                  <a:pt x="79552" y="0"/>
                </a:lnTo>
                <a:lnTo>
                  <a:pt x="1662379" y="0"/>
                </a:lnTo>
                <a:lnTo>
                  <a:pt x="1693347" y="6250"/>
                </a:lnTo>
                <a:lnTo>
                  <a:pt x="1718633" y="23298"/>
                </a:lnTo>
                <a:lnTo>
                  <a:pt x="1735681" y="48584"/>
                </a:lnTo>
                <a:lnTo>
                  <a:pt x="1741932" y="79552"/>
                </a:lnTo>
                <a:lnTo>
                  <a:pt x="1741932" y="715975"/>
                </a:lnTo>
                <a:lnTo>
                  <a:pt x="1735681" y="746943"/>
                </a:lnTo>
                <a:lnTo>
                  <a:pt x="1718633" y="772229"/>
                </a:lnTo>
                <a:lnTo>
                  <a:pt x="1693347" y="789277"/>
                </a:lnTo>
                <a:lnTo>
                  <a:pt x="1662379" y="795527"/>
                </a:lnTo>
                <a:lnTo>
                  <a:pt x="79552" y="795527"/>
                </a:lnTo>
                <a:lnTo>
                  <a:pt x="48584" y="789277"/>
                </a:lnTo>
                <a:lnTo>
                  <a:pt x="23298" y="772229"/>
                </a:lnTo>
                <a:lnTo>
                  <a:pt x="6250" y="746943"/>
                </a:lnTo>
                <a:lnTo>
                  <a:pt x="0" y="715975"/>
                </a:lnTo>
                <a:lnTo>
                  <a:pt x="0" y="79552"/>
                </a:lnTo>
                <a:close/>
              </a:path>
            </a:pathLst>
          </a:custGeom>
          <a:ln w="76200">
            <a:solidFill>
              <a:srgbClr val="BD830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 descr=""/>
          <p:cNvSpPr txBox="1"/>
          <p:nvPr/>
        </p:nvSpPr>
        <p:spPr>
          <a:xfrm>
            <a:off x="717024" y="4122532"/>
            <a:ext cx="129095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rebuchet MS"/>
                <a:cs typeface="Trebuchet MS"/>
              </a:rPr>
              <a:t>Lower</a:t>
            </a:r>
            <a:r>
              <a:rPr dirty="0" sz="1100" spc="2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River</a:t>
            </a:r>
            <a:r>
              <a:rPr dirty="0" sz="1100" spc="30">
                <a:latin typeface="Trebuchet MS"/>
                <a:cs typeface="Trebuchet MS"/>
              </a:rPr>
              <a:t> </a:t>
            </a:r>
            <a:r>
              <a:rPr dirty="0" sz="1100" spc="-10">
                <a:latin typeface="Trebuchet MS"/>
                <a:cs typeface="Trebuchet MS"/>
              </a:rPr>
              <a:t>Murray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Company>The Australian National University</Company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Pip Cantrall</dc:creator>
  <dc:title>PowerPoint Presentation</dc:title>
  <dcterms:created xsi:type="dcterms:W3CDTF">2022-10-18T04:31:17Z</dcterms:created>
  <dcterms:modified xsi:type="dcterms:W3CDTF">2022-10-18T04:31:17Z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2022-05-17T00:00:00Z</vt:filetime>
  </property>
  <property fmtid="{D5CDD505-2E9C-101B-9397-08002B2CF9AE}" pid="3" name="Creator">
    <vt:lpwstr>Acrobat PDFMaker 21 for PowerPoint</vt:lpwstr>
  </property>
  <property fmtid="{D5CDD505-2E9C-101B-9397-08002B2CF9AE}" pid="4" name="LastSaved">
    <vt:filetime>2022-10-18T00:00:00Z</vt:filetime>
  </property>
  <property fmtid="{D5CDD505-2E9C-101B-9397-08002B2CF9AE}" pid="5" name="Producer">
    <vt:lpwstr>Adobe PDF Library 21.11.71</vt:lpwstr>
  </property>
</Properties>
</file>