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BD830E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BD830E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BD830E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6254495"/>
            <a:ext cx="12191999" cy="34137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41506" y="506897"/>
            <a:ext cx="5138420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BD830E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45243" y="1611503"/>
            <a:ext cx="6462395" cy="2148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jpg"/><Relationship Id="rId5" Type="http://schemas.openxmlformats.org/officeDocument/2006/relationships/image" Target="../media/image5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19299" y="6536252"/>
            <a:ext cx="66675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100">
                <a:latin typeface="Trebuchet MS"/>
                <a:cs typeface="Trebuchet MS"/>
              </a:rPr>
              <a:t>1</a:t>
            </a:r>
            <a:endParaRPr sz="800">
              <a:latin typeface="Trebuchet MS"/>
              <a:cs typeface="Trebuchet MS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7604759" y="1831848"/>
            <a:ext cx="4508500" cy="1530350"/>
            <a:chOff x="7604759" y="1831848"/>
            <a:chExt cx="4508500" cy="1530350"/>
          </a:xfrm>
        </p:grpSpPr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04759" y="1831848"/>
              <a:ext cx="4507990" cy="1504187"/>
            </a:xfrm>
            <a:prstGeom prst="rect">
              <a:avLst/>
            </a:prstGeom>
          </p:spPr>
        </p:pic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615427" y="1837944"/>
              <a:ext cx="4338827" cy="1523999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7636763" y="1863851"/>
              <a:ext cx="4389120" cy="1385570"/>
            </a:xfrm>
            <a:custGeom>
              <a:avLst/>
              <a:gdLst/>
              <a:ahLst/>
              <a:cxnLst/>
              <a:rect l="l" t="t" r="r" b="b"/>
              <a:pathLst>
                <a:path w="4389120" h="1385570">
                  <a:moveTo>
                    <a:pt x="4389120" y="0"/>
                  </a:moveTo>
                  <a:lnTo>
                    <a:pt x="0" y="0"/>
                  </a:lnTo>
                  <a:lnTo>
                    <a:pt x="0" y="1385315"/>
                  </a:lnTo>
                  <a:lnTo>
                    <a:pt x="4389120" y="1385315"/>
                  </a:lnTo>
                  <a:lnTo>
                    <a:pt x="438912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7636764" y="1863851"/>
            <a:ext cx="4389120" cy="1385570"/>
          </a:xfrm>
          <a:prstGeom prst="rect">
            <a:avLst/>
          </a:prstGeom>
          <a:ln w="12192">
            <a:solidFill>
              <a:srgbClr val="BD830E"/>
            </a:solidFill>
          </a:ln>
        </p:spPr>
        <p:txBody>
          <a:bodyPr wrap="square" lIns="0" tIns="40640" rIns="0" bIns="0" rtlCol="0" vert="horz">
            <a:spAutoFit/>
          </a:bodyPr>
          <a:lstStyle/>
          <a:p>
            <a:pPr marL="1643380" marR="729615" indent="-909955">
              <a:lnSpc>
                <a:spcPct val="100000"/>
              </a:lnSpc>
              <a:spcBef>
                <a:spcPts val="320"/>
              </a:spcBef>
            </a:pPr>
            <a:r>
              <a:rPr dirty="0" sz="1200" spc="50">
                <a:latin typeface="Trebuchet MS"/>
                <a:cs typeface="Trebuchet MS"/>
              </a:rPr>
              <a:t>Stories</a:t>
            </a:r>
            <a:r>
              <a:rPr dirty="0" sz="1200" spc="4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of</a:t>
            </a:r>
            <a:r>
              <a:rPr dirty="0" sz="1200" spc="8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Female</a:t>
            </a:r>
            <a:r>
              <a:rPr dirty="0" sz="1200" spc="4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Leadership</a:t>
            </a:r>
            <a:r>
              <a:rPr dirty="0" sz="1200" spc="60">
                <a:latin typeface="Trebuchet MS"/>
                <a:cs typeface="Trebuchet MS"/>
              </a:rPr>
              <a:t> </a:t>
            </a:r>
            <a:r>
              <a:rPr dirty="0" sz="1200" spc="-10">
                <a:latin typeface="Trebuchet MS"/>
                <a:cs typeface="Trebuchet MS"/>
              </a:rPr>
              <a:t>Convention </a:t>
            </a:r>
            <a:r>
              <a:rPr dirty="0" sz="1200">
                <a:latin typeface="Trebuchet MS"/>
                <a:cs typeface="Trebuchet MS"/>
              </a:rPr>
              <a:t>'Jalbu</a:t>
            </a:r>
            <a:r>
              <a:rPr dirty="0" sz="1200" spc="-4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Jalbu</a:t>
            </a:r>
            <a:r>
              <a:rPr dirty="0" sz="1200" spc="-50">
                <a:latin typeface="Trebuchet MS"/>
                <a:cs typeface="Trebuchet MS"/>
              </a:rPr>
              <a:t> </a:t>
            </a:r>
            <a:r>
              <a:rPr dirty="0" sz="1200" spc="-20">
                <a:latin typeface="Trebuchet MS"/>
                <a:cs typeface="Trebuchet MS"/>
              </a:rPr>
              <a:t>2.0’</a:t>
            </a:r>
            <a:endParaRPr sz="1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>
              <a:latin typeface="Trebuchet MS"/>
              <a:cs typeface="Trebuchet MS"/>
            </a:endParaRPr>
          </a:p>
          <a:p>
            <a:pPr marL="377190" indent="-287020">
              <a:lnSpc>
                <a:spcPct val="100000"/>
              </a:lnSpc>
              <a:buFont typeface="Arial"/>
              <a:buChar char="•"/>
              <a:tabLst>
                <a:tab pos="377190" algn="l"/>
                <a:tab pos="377825" algn="l"/>
              </a:tabLst>
            </a:pPr>
            <a:r>
              <a:rPr dirty="0" sz="1200">
                <a:latin typeface="Trebuchet MS"/>
                <a:cs typeface="Trebuchet MS"/>
              </a:rPr>
              <a:t>Target</a:t>
            </a:r>
            <a:r>
              <a:rPr dirty="0" sz="1200" spc="1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Audience:</a:t>
            </a:r>
            <a:r>
              <a:rPr dirty="0" sz="1200" spc="40">
                <a:latin typeface="Trebuchet MS"/>
                <a:cs typeface="Trebuchet MS"/>
              </a:rPr>
              <a:t> </a:t>
            </a:r>
            <a:r>
              <a:rPr dirty="0" sz="1200" spc="100">
                <a:latin typeface="Trebuchet MS"/>
                <a:cs typeface="Trebuchet MS"/>
              </a:rPr>
              <a:t>ANU</a:t>
            </a:r>
            <a:r>
              <a:rPr dirty="0" sz="1200" spc="8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Senior</a:t>
            </a:r>
            <a:r>
              <a:rPr dirty="0" sz="1200" spc="10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Female</a:t>
            </a:r>
            <a:r>
              <a:rPr dirty="0" sz="1200" spc="8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Executive</a:t>
            </a:r>
            <a:r>
              <a:rPr dirty="0" sz="1200" spc="65">
                <a:latin typeface="Trebuchet MS"/>
                <a:cs typeface="Trebuchet MS"/>
              </a:rPr>
              <a:t> </a:t>
            </a:r>
            <a:r>
              <a:rPr dirty="0" sz="1200" spc="45">
                <a:latin typeface="Trebuchet MS"/>
                <a:cs typeface="Trebuchet MS"/>
              </a:rPr>
              <a:t>Staff</a:t>
            </a:r>
            <a:endParaRPr sz="1200">
              <a:latin typeface="Trebuchet MS"/>
              <a:cs typeface="Trebuchet MS"/>
            </a:endParaRPr>
          </a:p>
          <a:p>
            <a:pPr marL="377190" indent="-287020">
              <a:lnSpc>
                <a:spcPct val="100000"/>
              </a:lnSpc>
              <a:buFont typeface="Arial"/>
              <a:buChar char="•"/>
              <a:tabLst>
                <a:tab pos="377190" algn="l"/>
                <a:tab pos="377825" algn="l"/>
              </a:tabLst>
            </a:pPr>
            <a:r>
              <a:rPr dirty="0" sz="1200">
                <a:latin typeface="Trebuchet MS"/>
                <a:cs typeface="Trebuchet MS"/>
              </a:rPr>
              <a:t>Duration:</a:t>
            </a:r>
            <a:r>
              <a:rPr dirty="0" sz="1200" spc="-105">
                <a:latin typeface="Trebuchet MS"/>
                <a:cs typeface="Trebuchet MS"/>
              </a:rPr>
              <a:t> </a:t>
            </a:r>
            <a:r>
              <a:rPr dirty="0" sz="1200" spc="110">
                <a:latin typeface="Trebuchet MS"/>
                <a:cs typeface="Trebuchet MS"/>
              </a:rPr>
              <a:t>4</a:t>
            </a:r>
            <a:r>
              <a:rPr dirty="0" sz="1200" spc="-70">
                <a:latin typeface="Trebuchet MS"/>
                <a:cs typeface="Trebuchet MS"/>
              </a:rPr>
              <a:t> </a:t>
            </a:r>
            <a:r>
              <a:rPr dirty="0" sz="1200" spc="45">
                <a:latin typeface="Trebuchet MS"/>
                <a:cs typeface="Trebuchet MS"/>
              </a:rPr>
              <a:t>Days</a:t>
            </a:r>
            <a:endParaRPr sz="1200">
              <a:latin typeface="Trebuchet MS"/>
              <a:cs typeface="Trebuchet MS"/>
            </a:endParaRPr>
          </a:p>
          <a:p>
            <a:pPr marL="377190" indent="-287020">
              <a:lnSpc>
                <a:spcPct val="100000"/>
              </a:lnSpc>
              <a:buFont typeface="Arial"/>
              <a:buChar char="•"/>
              <a:tabLst>
                <a:tab pos="377190" algn="l"/>
                <a:tab pos="377825" algn="l"/>
              </a:tabLst>
            </a:pPr>
            <a:r>
              <a:rPr dirty="0" sz="1200">
                <a:latin typeface="Trebuchet MS"/>
                <a:cs typeface="Trebuchet MS"/>
              </a:rPr>
              <a:t>When:</a:t>
            </a:r>
            <a:r>
              <a:rPr dirty="0" sz="1200" spc="-55">
                <a:latin typeface="Trebuchet MS"/>
                <a:cs typeface="Trebuchet MS"/>
              </a:rPr>
              <a:t> </a:t>
            </a:r>
            <a:r>
              <a:rPr dirty="0" sz="1200" spc="55">
                <a:latin typeface="Trebuchet MS"/>
                <a:cs typeface="Trebuchet MS"/>
              </a:rPr>
              <a:t>9-</a:t>
            </a:r>
            <a:r>
              <a:rPr dirty="0" sz="1200" spc="-50">
                <a:latin typeface="Trebuchet MS"/>
                <a:cs typeface="Trebuchet MS"/>
              </a:rPr>
              <a:t>12</a:t>
            </a:r>
            <a:r>
              <a:rPr dirty="0" sz="1200" spc="-1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October</a:t>
            </a:r>
            <a:r>
              <a:rPr dirty="0" sz="1200" spc="10">
                <a:latin typeface="Trebuchet MS"/>
                <a:cs typeface="Trebuchet MS"/>
              </a:rPr>
              <a:t> </a:t>
            </a:r>
            <a:r>
              <a:rPr dirty="0" sz="1200" spc="55">
                <a:latin typeface="Trebuchet MS"/>
                <a:cs typeface="Trebuchet MS"/>
              </a:rPr>
              <a:t>2022</a:t>
            </a:r>
            <a:endParaRPr sz="1200">
              <a:latin typeface="Trebuchet MS"/>
              <a:cs typeface="Trebuchet MS"/>
            </a:endParaRPr>
          </a:p>
          <a:p>
            <a:pPr marL="377190" indent="-287020">
              <a:lnSpc>
                <a:spcPct val="100000"/>
              </a:lnSpc>
              <a:buFont typeface="Arial"/>
              <a:buChar char="•"/>
              <a:tabLst>
                <a:tab pos="377190" algn="l"/>
                <a:tab pos="377825" algn="l"/>
              </a:tabLst>
            </a:pPr>
            <a:r>
              <a:rPr dirty="0" sz="1200">
                <a:latin typeface="Trebuchet MS"/>
                <a:cs typeface="Trebuchet MS"/>
              </a:rPr>
              <a:t>Locations:</a:t>
            </a:r>
            <a:r>
              <a:rPr dirty="0" sz="1200" spc="-10">
                <a:latin typeface="Trebuchet MS"/>
                <a:cs typeface="Trebuchet MS"/>
              </a:rPr>
              <a:t> </a:t>
            </a:r>
            <a:r>
              <a:rPr dirty="0" sz="1200" spc="75">
                <a:latin typeface="Trebuchet MS"/>
                <a:cs typeface="Trebuchet MS"/>
              </a:rPr>
              <a:t>Mossman</a:t>
            </a:r>
            <a:r>
              <a:rPr dirty="0" sz="1200" spc="3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Gorge,</a:t>
            </a:r>
            <a:r>
              <a:rPr dirty="0" sz="1200" spc="3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Cape</a:t>
            </a:r>
            <a:r>
              <a:rPr dirty="0" sz="1200" spc="50">
                <a:latin typeface="Trebuchet MS"/>
                <a:cs typeface="Trebuchet MS"/>
              </a:rPr>
              <a:t> </a:t>
            </a:r>
            <a:r>
              <a:rPr dirty="0" sz="1200" spc="-20">
                <a:latin typeface="Trebuchet MS"/>
                <a:cs typeface="Trebuchet MS"/>
              </a:rPr>
              <a:t>York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245243" y="1245742"/>
            <a:ext cx="99504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40">
                <a:latin typeface="Trebuchet MS"/>
                <a:cs typeface="Trebuchet MS"/>
              </a:rPr>
              <a:t>HIGHLIGHTS:</a:t>
            </a:r>
            <a:endParaRPr sz="1200">
              <a:latin typeface="Trebuchet MS"/>
              <a:cs typeface="Trebuchet MS"/>
            </a:endParaRPr>
          </a:p>
        </p:txBody>
      </p:sp>
      <p:pic>
        <p:nvPicPr>
          <p:cNvPr id="9" name="object 9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278368" y="219457"/>
            <a:ext cx="3491471" cy="1161286"/>
          </a:xfrm>
          <a:prstGeom prst="rect">
            <a:avLst/>
          </a:prstGeom>
        </p:spPr>
      </p:pic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Jawun</a:t>
            </a:r>
            <a:r>
              <a:rPr dirty="0" spc="-170"/>
              <a:t> </a:t>
            </a:r>
            <a:r>
              <a:rPr dirty="0" spc="105"/>
              <a:t>Stories</a:t>
            </a:r>
            <a:r>
              <a:rPr dirty="0" spc="-180"/>
              <a:t> </a:t>
            </a:r>
            <a:r>
              <a:rPr dirty="0" spc="65"/>
              <a:t>of</a:t>
            </a:r>
            <a:r>
              <a:rPr dirty="0" spc="-155"/>
              <a:t> </a:t>
            </a:r>
            <a:r>
              <a:rPr dirty="0" spc="70"/>
              <a:t>Female</a:t>
            </a:r>
            <a:r>
              <a:rPr dirty="0" spc="-175"/>
              <a:t> </a:t>
            </a:r>
            <a:r>
              <a:rPr dirty="0" spc="60"/>
              <a:t>Leadership</a:t>
            </a:r>
          </a:p>
        </p:txBody>
      </p:sp>
      <p:pic>
        <p:nvPicPr>
          <p:cNvPr id="11" name="object 11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765547" y="2877311"/>
            <a:ext cx="3176015" cy="3176015"/>
          </a:xfrm>
          <a:prstGeom prst="rect">
            <a:avLst/>
          </a:prstGeom>
        </p:spPr>
      </p:pic>
      <p:sp>
        <p:nvSpPr>
          <p:cNvPr id="12" name="object 12" descr=""/>
          <p:cNvSpPr txBox="1"/>
          <p:nvPr/>
        </p:nvSpPr>
        <p:spPr>
          <a:xfrm>
            <a:off x="5993566" y="4217658"/>
            <a:ext cx="720725" cy="468630"/>
          </a:xfrm>
          <a:prstGeom prst="rect">
            <a:avLst/>
          </a:prstGeom>
        </p:spPr>
        <p:txBody>
          <a:bodyPr wrap="square" lIns="0" tIns="32384" rIns="0" bIns="0" rtlCol="0" vert="horz">
            <a:spAutoFit/>
          </a:bodyPr>
          <a:lstStyle/>
          <a:p>
            <a:pPr algn="ctr" marL="12700" marR="5080" indent="-5715">
              <a:lnSpc>
                <a:spcPct val="88100"/>
              </a:lnSpc>
              <a:spcBef>
                <a:spcPts val="254"/>
              </a:spcBef>
            </a:pPr>
            <a:r>
              <a:rPr dirty="0" sz="1050" spc="35">
                <a:solidFill>
                  <a:srgbClr val="FFFFFF"/>
                </a:solidFill>
                <a:latin typeface="Trebuchet MS"/>
                <a:cs typeface="Trebuchet MS"/>
              </a:rPr>
              <a:t>Stories</a:t>
            </a:r>
            <a:r>
              <a:rPr dirty="0" sz="1050" spc="-3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1050" spc="-25">
                <a:solidFill>
                  <a:srgbClr val="FFFFFF"/>
                </a:solidFill>
                <a:latin typeface="Trebuchet MS"/>
                <a:cs typeface="Trebuchet MS"/>
              </a:rPr>
              <a:t>of </a:t>
            </a:r>
            <a:r>
              <a:rPr dirty="0" sz="1050" spc="-10">
                <a:solidFill>
                  <a:srgbClr val="FFFFFF"/>
                </a:solidFill>
                <a:latin typeface="Trebuchet MS"/>
                <a:cs typeface="Trebuchet MS"/>
              </a:rPr>
              <a:t>Female Leadership</a:t>
            </a:r>
            <a:endParaRPr sz="1050">
              <a:latin typeface="Trebuchet MS"/>
              <a:cs typeface="Trebuchet MS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7268167" y="4358693"/>
            <a:ext cx="53975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45">
                <a:solidFill>
                  <a:srgbClr val="FFFFFF"/>
                </a:solidFill>
                <a:latin typeface="Trebuchet MS"/>
                <a:cs typeface="Trebuchet MS"/>
              </a:rPr>
              <a:t>Sponsor</a:t>
            </a:r>
            <a:endParaRPr sz="1050">
              <a:latin typeface="Trebuchet MS"/>
              <a:cs typeface="Trebuchet MS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6115328" y="5545092"/>
            <a:ext cx="47307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-10">
                <a:solidFill>
                  <a:srgbClr val="FFFFFF"/>
                </a:solidFill>
                <a:latin typeface="Trebuchet MS"/>
                <a:cs typeface="Trebuchet MS"/>
              </a:rPr>
              <a:t>Mentor</a:t>
            </a:r>
            <a:endParaRPr sz="1050">
              <a:latin typeface="Trebuchet MS"/>
              <a:cs typeface="Trebuchet MS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938040" y="4358693"/>
            <a:ext cx="45720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-10">
                <a:solidFill>
                  <a:srgbClr val="FFFFFF"/>
                </a:solidFill>
                <a:latin typeface="Trebuchet MS"/>
                <a:cs typeface="Trebuchet MS"/>
              </a:rPr>
              <a:t>Attend</a:t>
            </a:r>
            <a:endParaRPr sz="1050">
              <a:latin typeface="Trebuchet MS"/>
              <a:cs typeface="Trebuchet MS"/>
            </a:endParaRPr>
          </a:p>
        </p:txBody>
      </p:sp>
      <p:sp>
        <p:nvSpPr>
          <p:cNvPr id="16" name="object 16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105"/>
              <a:t>ANU</a:t>
            </a:r>
            <a:r>
              <a:rPr dirty="0" spc="70"/>
              <a:t> </a:t>
            </a:r>
            <a:r>
              <a:rPr dirty="0"/>
              <a:t>in</a:t>
            </a:r>
            <a:r>
              <a:rPr dirty="0" spc="90"/>
              <a:t> </a:t>
            </a:r>
            <a:r>
              <a:rPr dirty="0"/>
              <a:t>partnership</a:t>
            </a:r>
            <a:r>
              <a:rPr dirty="0" spc="75"/>
              <a:t> </a:t>
            </a:r>
            <a:r>
              <a:rPr dirty="0"/>
              <a:t>with</a:t>
            </a:r>
            <a:r>
              <a:rPr dirty="0" spc="70"/>
              <a:t> </a:t>
            </a:r>
            <a:r>
              <a:rPr dirty="0" spc="-25"/>
              <a:t>Jawun,</a:t>
            </a:r>
            <a:r>
              <a:rPr dirty="0" spc="75"/>
              <a:t> </a:t>
            </a:r>
            <a:r>
              <a:rPr dirty="0"/>
              <a:t>offers</a:t>
            </a:r>
            <a:r>
              <a:rPr dirty="0" spc="75"/>
              <a:t> </a:t>
            </a:r>
            <a:r>
              <a:rPr dirty="0"/>
              <a:t>female</a:t>
            </a:r>
            <a:r>
              <a:rPr dirty="0" spc="70"/>
              <a:t> </a:t>
            </a:r>
            <a:r>
              <a:rPr dirty="0"/>
              <a:t>leaders</a:t>
            </a:r>
            <a:r>
              <a:rPr dirty="0" spc="80"/>
              <a:t> </a:t>
            </a:r>
            <a:r>
              <a:rPr dirty="0"/>
              <a:t>the</a:t>
            </a:r>
            <a:r>
              <a:rPr dirty="0" spc="90"/>
              <a:t> </a:t>
            </a:r>
            <a:r>
              <a:rPr dirty="0"/>
              <a:t>opportunity</a:t>
            </a:r>
            <a:r>
              <a:rPr dirty="0" spc="80"/>
              <a:t> </a:t>
            </a:r>
            <a:r>
              <a:rPr dirty="0"/>
              <a:t>to</a:t>
            </a:r>
            <a:r>
              <a:rPr dirty="0" spc="80"/>
              <a:t> </a:t>
            </a:r>
            <a:r>
              <a:rPr dirty="0"/>
              <a:t>participate</a:t>
            </a:r>
            <a:r>
              <a:rPr dirty="0" spc="70"/>
              <a:t> </a:t>
            </a:r>
            <a:r>
              <a:rPr dirty="0"/>
              <a:t>in</a:t>
            </a:r>
            <a:r>
              <a:rPr dirty="0" spc="70"/>
              <a:t> </a:t>
            </a:r>
            <a:r>
              <a:rPr dirty="0" spc="-25"/>
              <a:t>the </a:t>
            </a:r>
            <a:r>
              <a:rPr dirty="0" spc="45"/>
              <a:t>Stories</a:t>
            </a:r>
            <a:r>
              <a:rPr dirty="0" spc="275"/>
              <a:t> </a:t>
            </a:r>
            <a:r>
              <a:rPr dirty="0"/>
              <a:t>of</a:t>
            </a:r>
            <a:r>
              <a:rPr dirty="0" spc="280"/>
              <a:t> </a:t>
            </a:r>
            <a:r>
              <a:rPr dirty="0"/>
              <a:t>Female</a:t>
            </a:r>
            <a:r>
              <a:rPr dirty="0" spc="275"/>
              <a:t> </a:t>
            </a:r>
            <a:r>
              <a:rPr dirty="0"/>
              <a:t>Leadership</a:t>
            </a:r>
            <a:r>
              <a:rPr dirty="0" spc="275"/>
              <a:t> </a:t>
            </a:r>
            <a:r>
              <a:rPr dirty="0"/>
              <a:t>(SoFL)</a:t>
            </a:r>
            <a:r>
              <a:rPr dirty="0" spc="270"/>
              <a:t> </a:t>
            </a:r>
            <a:r>
              <a:rPr dirty="0"/>
              <a:t>network</a:t>
            </a:r>
            <a:r>
              <a:rPr dirty="0" spc="280"/>
              <a:t> </a:t>
            </a:r>
            <a:r>
              <a:rPr dirty="0"/>
              <a:t>to</a:t>
            </a:r>
            <a:r>
              <a:rPr dirty="0" spc="275"/>
              <a:t> </a:t>
            </a:r>
            <a:r>
              <a:rPr dirty="0"/>
              <a:t>connect</a:t>
            </a:r>
            <a:r>
              <a:rPr dirty="0" spc="280"/>
              <a:t> </a:t>
            </a:r>
            <a:r>
              <a:rPr dirty="0"/>
              <a:t>with</a:t>
            </a:r>
            <a:r>
              <a:rPr dirty="0" spc="285"/>
              <a:t> </a:t>
            </a:r>
            <a:r>
              <a:rPr dirty="0"/>
              <a:t>other</a:t>
            </a:r>
            <a:r>
              <a:rPr dirty="0" spc="270"/>
              <a:t> </a:t>
            </a:r>
            <a:r>
              <a:rPr dirty="0"/>
              <a:t>female</a:t>
            </a:r>
            <a:r>
              <a:rPr dirty="0" spc="275"/>
              <a:t> </a:t>
            </a:r>
            <a:r>
              <a:rPr dirty="0" spc="-10"/>
              <a:t>Indigenous, </a:t>
            </a:r>
            <a:r>
              <a:rPr dirty="0"/>
              <a:t>corporate</a:t>
            </a:r>
            <a:r>
              <a:rPr dirty="0" spc="204"/>
              <a:t> </a:t>
            </a:r>
            <a:r>
              <a:rPr dirty="0"/>
              <a:t>and</a:t>
            </a:r>
            <a:r>
              <a:rPr dirty="0" spc="175"/>
              <a:t> </a:t>
            </a:r>
            <a:r>
              <a:rPr dirty="0"/>
              <a:t>government</a:t>
            </a:r>
            <a:r>
              <a:rPr dirty="0" spc="195"/>
              <a:t> </a:t>
            </a:r>
            <a:r>
              <a:rPr dirty="0"/>
              <a:t>leaders</a:t>
            </a:r>
            <a:r>
              <a:rPr dirty="0" spc="185"/>
              <a:t> </a:t>
            </a:r>
            <a:r>
              <a:rPr dirty="0"/>
              <a:t>to</a:t>
            </a:r>
            <a:r>
              <a:rPr dirty="0" spc="185"/>
              <a:t> </a:t>
            </a:r>
            <a:r>
              <a:rPr dirty="0"/>
              <a:t>drive</a:t>
            </a:r>
            <a:r>
              <a:rPr dirty="0" spc="200"/>
              <a:t> </a:t>
            </a:r>
            <a:r>
              <a:rPr dirty="0"/>
              <a:t>change.</a:t>
            </a:r>
            <a:r>
              <a:rPr dirty="0" spc="180"/>
              <a:t> </a:t>
            </a:r>
            <a:r>
              <a:rPr dirty="0"/>
              <a:t>Through</a:t>
            </a:r>
            <a:r>
              <a:rPr dirty="0" spc="185"/>
              <a:t> </a:t>
            </a:r>
            <a:r>
              <a:rPr dirty="0"/>
              <a:t>this</a:t>
            </a:r>
            <a:r>
              <a:rPr dirty="0" spc="190"/>
              <a:t> </a:t>
            </a:r>
            <a:r>
              <a:rPr dirty="0"/>
              <a:t>network</a:t>
            </a:r>
            <a:r>
              <a:rPr dirty="0" spc="204"/>
              <a:t> </a:t>
            </a:r>
            <a:r>
              <a:rPr dirty="0"/>
              <a:t>female</a:t>
            </a:r>
            <a:r>
              <a:rPr dirty="0" spc="185"/>
              <a:t> </a:t>
            </a:r>
            <a:r>
              <a:rPr dirty="0" spc="-10"/>
              <a:t>leaders will:</a:t>
            </a:r>
          </a:p>
          <a:p>
            <a:pPr algn="just" marL="450215" marR="2223770" indent="-172720">
              <a:lnSpc>
                <a:spcPct val="100000"/>
              </a:lnSpc>
              <a:spcBef>
                <a:spcPts val="869"/>
              </a:spcBef>
              <a:buFont typeface="Courier New"/>
              <a:buChar char="o"/>
              <a:tabLst>
                <a:tab pos="450850" algn="l"/>
              </a:tabLst>
            </a:pPr>
            <a:r>
              <a:rPr dirty="0"/>
              <a:t>Connect</a:t>
            </a:r>
            <a:r>
              <a:rPr dirty="0" spc="160"/>
              <a:t>  </a:t>
            </a:r>
            <a:r>
              <a:rPr dirty="0"/>
              <a:t>with</a:t>
            </a:r>
            <a:r>
              <a:rPr dirty="0" spc="155"/>
              <a:t>  </a:t>
            </a:r>
            <a:r>
              <a:rPr dirty="0"/>
              <a:t>over</a:t>
            </a:r>
            <a:r>
              <a:rPr dirty="0" spc="165"/>
              <a:t>  </a:t>
            </a:r>
            <a:r>
              <a:rPr dirty="0" spc="80"/>
              <a:t>200</a:t>
            </a:r>
            <a:r>
              <a:rPr dirty="0" spc="155"/>
              <a:t>  </a:t>
            </a:r>
            <a:r>
              <a:rPr dirty="0"/>
              <a:t>influential</a:t>
            </a:r>
            <a:r>
              <a:rPr dirty="0" spc="160"/>
              <a:t>  </a:t>
            </a:r>
            <a:r>
              <a:rPr dirty="0"/>
              <a:t>women</a:t>
            </a:r>
            <a:r>
              <a:rPr dirty="0" spc="160"/>
              <a:t>  </a:t>
            </a:r>
            <a:r>
              <a:rPr dirty="0" spc="-20"/>
              <a:t>from </a:t>
            </a:r>
            <a:r>
              <a:rPr dirty="0"/>
              <a:t>community,</a:t>
            </a:r>
            <a:r>
              <a:rPr dirty="0" spc="80"/>
              <a:t> </a:t>
            </a:r>
            <a:r>
              <a:rPr dirty="0"/>
              <a:t>corporate</a:t>
            </a:r>
            <a:r>
              <a:rPr dirty="0" spc="105"/>
              <a:t> </a:t>
            </a:r>
            <a:r>
              <a:rPr dirty="0"/>
              <a:t>and</a:t>
            </a:r>
            <a:r>
              <a:rPr dirty="0" spc="95"/>
              <a:t> </a:t>
            </a:r>
            <a:r>
              <a:rPr dirty="0"/>
              <a:t>government</a:t>
            </a:r>
            <a:r>
              <a:rPr dirty="0" spc="95"/>
              <a:t> </a:t>
            </a:r>
            <a:r>
              <a:rPr dirty="0"/>
              <a:t>to</a:t>
            </a:r>
            <a:r>
              <a:rPr dirty="0" spc="105"/>
              <a:t> </a:t>
            </a:r>
            <a:r>
              <a:rPr dirty="0" spc="-10"/>
              <a:t>strengthen </a:t>
            </a:r>
            <a:r>
              <a:rPr dirty="0"/>
              <a:t>the</a:t>
            </a:r>
            <a:r>
              <a:rPr dirty="0" spc="440"/>
              <a:t> </a:t>
            </a:r>
            <a:r>
              <a:rPr dirty="0"/>
              <a:t>journey</a:t>
            </a:r>
            <a:r>
              <a:rPr dirty="0" spc="445"/>
              <a:t> </a:t>
            </a:r>
            <a:r>
              <a:rPr dirty="0"/>
              <a:t>towards</a:t>
            </a:r>
            <a:r>
              <a:rPr dirty="0" spc="455"/>
              <a:t> </a:t>
            </a:r>
            <a:r>
              <a:rPr dirty="0"/>
              <a:t>a</a:t>
            </a:r>
            <a:r>
              <a:rPr dirty="0" spc="440"/>
              <a:t> </a:t>
            </a:r>
            <a:r>
              <a:rPr dirty="0"/>
              <a:t>shared</a:t>
            </a:r>
            <a:r>
              <a:rPr dirty="0" spc="445"/>
              <a:t> </a:t>
            </a:r>
            <a:r>
              <a:rPr dirty="0"/>
              <a:t>vision</a:t>
            </a:r>
            <a:r>
              <a:rPr dirty="0" spc="440"/>
              <a:t> </a:t>
            </a:r>
            <a:r>
              <a:rPr dirty="0"/>
              <a:t>of</a:t>
            </a:r>
            <a:r>
              <a:rPr dirty="0" spc="445"/>
              <a:t> </a:t>
            </a:r>
            <a:r>
              <a:rPr dirty="0" spc="-10"/>
              <a:t>unlocking </a:t>
            </a:r>
            <a:r>
              <a:rPr dirty="0"/>
              <a:t>female</a:t>
            </a:r>
            <a:r>
              <a:rPr dirty="0" spc="10"/>
              <a:t> </a:t>
            </a:r>
            <a:r>
              <a:rPr dirty="0"/>
              <a:t>leadership</a:t>
            </a:r>
            <a:r>
              <a:rPr dirty="0" spc="45"/>
              <a:t> </a:t>
            </a:r>
            <a:r>
              <a:rPr dirty="0"/>
              <a:t>for</a:t>
            </a:r>
            <a:r>
              <a:rPr dirty="0" spc="30"/>
              <a:t> </a:t>
            </a:r>
            <a:r>
              <a:rPr dirty="0"/>
              <a:t>a</a:t>
            </a:r>
            <a:r>
              <a:rPr dirty="0" spc="10"/>
              <a:t> </a:t>
            </a:r>
            <a:r>
              <a:rPr dirty="0"/>
              <a:t>better</a:t>
            </a:r>
            <a:r>
              <a:rPr dirty="0" spc="30"/>
              <a:t> </a:t>
            </a:r>
            <a:r>
              <a:rPr dirty="0" spc="-10"/>
              <a:t>nation.</a:t>
            </a:r>
          </a:p>
          <a:p>
            <a:pPr marL="5847715">
              <a:lnSpc>
                <a:spcPts val="1160"/>
              </a:lnSpc>
            </a:pPr>
            <a:r>
              <a:rPr dirty="0" sz="1050" spc="-10">
                <a:solidFill>
                  <a:srgbClr val="FFFFFF"/>
                </a:solidFill>
              </a:rPr>
              <a:t>Connect</a:t>
            </a:r>
            <a:endParaRPr sz="1050"/>
          </a:p>
          <a:p>
            <a:pPr marL="450215" marR="2225675" indent="-172720">
              <a:lnSpc>
                <a:spcPct val="100000"/>
              </a:lnSpc>
              <a:spcBef>
                <a:spcPts val="280"/>
              </a:spcBef>
              <a:buFont typeface="Courier New"/>
              <a:buChar char="o"/>
              <a:tabLst>
                <a:tab pos="450850" algn="l"/>
              </a:tabLst>
            </a:pPr>
            <a:r>
              <a:rPr dirty="0"/>
              <a:t>Sponsor,</a:t>
            </a:r>
            <a:r>
              <a:rPr dirty="0" spc="300"/>
              <a:t> </a:t>
            </a:r>
            <a:r>
              <a:rPr dirty="0"/>
              <a:t>and</a:t>
            </a:r>
            <a:r>
              <a:rPr dirty="0" spc="300"/>
              <a:t> </a:t>
            </a:r>
            <a:r>
              <a:rPr dirty="0"/>
              <a:t>mentor</a:t>
            </a:r>
            <a:r>
              <a:rPr dirty="0" spc="320"/>
              <a:t> </a:t>
            </a:r>
            <a:r>
              <a:rPr dirty="0"/>
              <a:t>an</a:t>
            </a:r>
            <a:r>
              <a:rPr dirty="0" spc="305"/>
              <a:t> </a:t>
            </a:r>
            <a:r>
              <a:rPr dirty="0"/>
              <a:t>up</a:t>
            </a:r>
            <a:r>
              <a:rPr dirty="0" spc="305"/>
              <a:t> </a:t>
            </a:r>
            <a:r>
              <a:rPr dirty="0"/>
              <a:t>and</a:t>
            </a:r>
            <a:r>
              <a:rPr dirty="0" spc="295"/>
              <a:t> </a:t>
            </a:r>
            <a:r>
              <a:rPr dirty="0"/>
              <a:t>coming</a:t>
            </a:r>
            <a:r>
              <a:rPr dirty="0" spc="305"/>
              <a:t> </a:t>
            </a:r>
            <a:r>
              <a:rPr dirty="0" spc="-10"/>
              <a:t>Indigenous </a:t>
            </a:r>
            <a:r>
              <a:rPr dirty="0"/>
              <a:t>organisational</a:t>
            </a:r>
            <a:r>
              <a:rPr dirty="0" spc="155"/>
              <a:t> </a:t>
            </a:r>
            <a:r>
              <a:rPr dirty="0" spc="-25"/>
              <a:t>and/or</a:t>
            </a:r>
            <a:r>
              <a:rPr dirty="0" spc="145"/>
              <a:t> </a:t>
            </a:r>
            <a:r>
              <a:rPr dirty="0"/>
              <a:t>community</a:t>
            </a:r>
            <a:r>
              <a:rPr dirty="0" spc="85"/>
              <a:t> </a:t>
            </a:r>
            <a:r>
              <a:rPr dirty="0" spc="-10"/>
              <a:t>leader.</a:t>
            </a:r>
          </a:p>
        </p:txBody>
      </p:sp>
      <p:sp>
        <p:nvSpPr>
          <p:cNvPr id="17" name="object 17" descr=""/>
          <p:cNvSpPr txBox="1"/>
          <p:nvPr/>
        </p:nvSpPr>
        <p:spPr>
          <a:xfrm>
            <a:off x="510739" y="3917024"/>
            <a:ext cx="397637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84785" marR="5080" indent="-172720">
              <a:lnSpc>
                <a:spcPct val="100000"/>
              </a:lnSpc>
              <a:spcBef>
                <a:spcPts val="100"/>
              </a:spcBef>
              <a:buFont typeface="Courier New"/>
              <a:buChar char="o"/>
              <a:tabLst>
                <a:tab pos="185420" algn="l"/>
              </a:tabLst>
            </a:pPr>
            <a:r>
              <a:rPr dirty="0" sz="1200" spc="70">
                <a:latin typeface="Trebuchet MS"/>
                <a:cs typeface="Trebuchet MS"/>
              </a:rPr>
              <a:t>Engage</a:t>
            </a:r>
            <a:r>
              <a:rPr dirty="0" sz="1200" spc="42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in</a:t>
            </a:r>
            <a:r>
              <a:rPr dirty="0" sz="1200" spc="41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a</a:t>
            </a:r>
            <a:r>
              <a:rPr dirty="0" sz="1200" spc="42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two-way</a:t>
            </a:r>
            <a:r>
              <a:rPr dirty="0" sz="1200" spc="43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skills</a:t>
            </a:r>
            <a:r>
              <a:rPr dirty="0" sz="1200" spc="42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sharing</a:t>
            </a:r>
            <a:r>
              <a:rPr dirty="0" sz="1200" spc="42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experience</a:t>
            </a:r>
            <a:r>
              <a:rPr dirty="0" sz="1200" spc="420">
                <a:latin typeface="Trebuchet MS"/>
                <a:cs typeface="Trebuchet MS"/>
              </a:rPr>
              <a:t> </a:t>
            </a:r>
            <a:r>
              <a:rPr dirty="0" sz="1200" spc="-25">
                <a:latin typeface="Trebuchet MS"/>
                <a:cs typeface="Trebuchet MS"/>
              </a:rPr>
              <a:t>to </a:t>
            </a:r>
            <a:r>
              <a:rPr dirty="0" sz="1200">
                <a:latin typeface="Trebuchet MS"/>
                <a:cs typeface="Trebuchet MS"/>
              </a:rPr>
              <a:t>enhance</a:t>
            </a:r>
            <a:r>
              <a:rPr dirty="0" sz="1200" spc="14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the</a:t>
            </a:r>
            <a:r>
              <a:rPr dirty="0" sz="1200" spc="15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confidence</a:t>
            </a:r>
            <a:r>
              <a:rPr dirty="0" sz="1200" spc="14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of</a:t>
            </a:r>
            <a:r>
              <a:rPr dirty="0" sz="1200" spc="15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Indigenous</a:t>
            </a:r>
            <a:r>
              <a:rPr dirty="0" sz="1200" spc="160">
                <a:latin typeface="Trebuchet MS"/>
                <a:cs typeface="Trebuchet MS"/>
              </a:rPr>
              <a:t> </a:t>
            </a:r>
            <a:r>
              <a:rPr dirty="0" sz="1200" spc="-10">
                <a:latin typeface="Trebuchet MS"/>
                <a:cs typeface="Trebuchet MS"/>
              </a:rPr>
              <a:t>organisational </a:t>
            </a:r>
            <a:r>
              <a:rPr dirty="0" sz="1200">
                <a:latin typeface="Trebuchet MS"/>
                <a:cs typeface="Trebuchet MS"/>
              </a:rPr>
              <a:t>and</a:t>
            </a:r>
            <a:r>
              <a:rPr dirty="0" sz="1200" spc="8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community</a:t>
            </a:r>
            <a:r>
              <a:rPr dirty="0" sz="1200" spc="45">
                <a:latin typeface="Trebuchet MS"/>
                <a:cs typeface="Trebuchet MS"/>
              </a:rPr>
              <a:t> </a:t>
            </a:r>
            <a:r>
              <a:rPr dirty="0" sz="1200" spc="-10">
                <a:latin typeface="Trebuchet MS"/>
                <a:cs typeface="Trebuchet MS"/>
              </a:rPr>
              <a:t>leaders.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510739" y="4648544"/>
            <a:ext cx="39058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84785" indent="-172720">
              <a:lnSpc>
                <a:spcPct val="100000"/>
              </a:lnSpc>
              <a:spcBef>
                <a:spcPts val="100"/>
              </a:spcBef>
              <a:buFont typeface="Courier New"/>
              <a:buChar char="o"/>
              <a:tabLst>
                <a:tab pos="185420" algn="l"/>
              </a:tabLst>
            </a:pPr>
            <a:r>
              <a:rPr dirty="0" sz="1200">
                <a:latin typeface="Trebuchet MS"/>
                <a:cs typeface="Trebuchet MS"/>
              </a:rPr>
              <a:t>Attend</a:t>
            </a:r>
            <a:r>
              <a:rPr dirty="0" sz="1200" spc="4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the</a:t>
            </a:r>
            <a:r>
              <a:rPr dirty="0" sz="1200" spc="50">
                <a:latin typeface="Trebuchet MS"/>
                <a:cs typeface="Trebuchet MS"/>
              </a:rPr>
              <a:t> </a:t>
            </a:r>
            <a:r>
              <a:rPr dirty="0" sz="1200" spc="45">
                <a:latin typeface="Trebuchet MS"/>
                <a:cs typeface="Trebuchet MS"/>
              </a:rPr>
              <a:t>Stories</a:t>
            </a:r>
            <a:r>
              <a:rPr dirty="0" sz="1200" spc="5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of</a:t>
            </a:r>
            <a:r>
              <a:rPr dirty="0" sz="1200" spc="6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Female</a:t>
            </a:r>
            <a:r>
              <a:rPr dirty="0" sz="1200" spc="4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Leadership</a:t>
            </a:r>
            <a:r>
              <a:rPr dirty="0" sz="1200" spc="70">
                <a:latin typeface="Trebuchet MS"/>
                <a:cs typeface="Trebuchet MS"/>
              </a:rPr>
              <a:t> </a:t>
            </a:r>
            <a:r>
              <a:rPr dirty="0" sz="1200" spc="-10">
                <a:latin typeface="Trebuchet MS"/>
                <a:cs typeface="Trebuchet MS"/>
              </a:rPr>
              <a:t>Convention</a:t>
            </a:r>
            <a:endParaRPr sz="1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Company>The Australian National University</Company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Pip Cantrall</dc:creator>
  <dc:title>PowerPoint Presentation</dc:title>
  <dcterms:created xsi:type="dcterms:W3CDTF">2022-10-18T04:30:11Z</dcterms:created>
  <dcterms:modified xsi:type="dcterms:W3CDTF">2022-10-18T04:30:11Z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2022-05-17T00:00:00Z</vt:filetime>
  </property>
  <property fmtid="{D5CDD505-2E9C-101B-9397-08002B2CF9AE}" pid="3" name="Creator">
    <vt:lpwstr>Acrobat PDFMaker 21 for PowerPoint</vt:lpwstr>
  </property>
  <property fmtid="{D5CDD505-2E9C-101B-9397-08002B2CF9AE}" pid="4" name="LastSaved">
    <vt:filetime>2022-10-18T00:00:00Z</vt:filetime>
  </property>
  <property fmtid="{D5CDD505-2E9C-101B-9397-08002B2CF9AE}" pid="5" name="Producer">
    <vt:lpwstr>Adobe PDF Library 21.11.71</vt:lpwstr>
  </property>
</Properties>
</file>