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63" r:id="rId2"/>
    <p:sldId id="305" r:id="rId3"/>
    <p:sldId id="295" r:id="rId4"/>
    <p:sldId id="296" r:id="rId5"/>
    <p:sldId id="293" r:id="rId6"/>
    <p:sldId id="302" r:id="rId7"/>
    <p:sldId id="297" r:id="rId8"/>
    <p:sldId id="265" r:id="rId9"/>
    <p:sldId id="266" r:id="rId10"/>
    <p:sldId id="299" r:id="rId11"/>
    <p:sldId id="300" r:id="rId12"/>
    <p:sldId id="292" r:id="rId13"/>
    <p:sldId id="303" r:id="rId14"/>
    <p:sldId id="304" r:id="rId15"/>
    <p:sldId id="274" r:id="rId16"/>
    <p:sldId id="286" r:id="rId17"/>
    <p:sldId id="285" r:id="rId18"/>
    <p:sldId id="278" r:id="rId19"/>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0BE"/>
    <a:srgbClr val="FC7404"/>
    <a:srgbClr val="FEE002"/>
    <a:srgbClr val="FF9900"/>
    <a:srgbClr val="527688"/>
    <a:srgbClr val="5E889D"/>
    <a:srgbClr val="4E3721"/>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279" autoAdjust="0"/>
  </p:normalViewPr>
  <p:slideViewPr>
    <p:cSldViewPr>
      <p:cViewPr varScale="1">
        <p:scale>
          <a:sx n="82" d="100"/>
          <a:sy n="82" d="100"/>
        </p:scale>
        <p:origin x="245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itsfs.anu.edu.au\HR_Groups\Diversity%20and%20Workforce%20planning\Gender%20Equity\SAGE%20Pilot\Data\Data%20gathering%20against%20application\Description%20of%20the%20institution\Description%20of%20the%20institution_201703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itsfs.anu.edu.au\HR_Groups\Equity%20and%20Diversity\Gender%20Equity\SAGE%20Pilot\Data\Statistics%20and%20reports\professional%20staff%20Communication%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18187491532397E-2"/>
          <c:y val="1.4993643595420193E-2"/>
          <c:w val="0.91827902158850516"/>
          <c:h val="0.79530920601446742"/>
        </c:manualLayout>
      </c:layout>
      <c:lineChart>
        <c:grouping val="standard"/>
        <c:varyColors val="0"/>
        <c:ser>
          <c:idx val="12"/>
          <c:order val="12"/>
          <c:tx>
            <c:strRef>
              <c:f>Sheet4!$O$11:$P$11</c:f>
              <c:strCache>
                <c:ptCount val="1"/>
                <c:pt idx="0">
                  <c:v>Female Male</c:v>
                </c:pt>
              </c:strCache>
            </c:strRef>
          </c:tx>
          <c:spPr>
            <a:ln w="28575" cap="rnd">
              <a:solidFill>
                <a:srgbClr val="990099"/>
              </a:solidFill>
              <a:round/>
            </a:ln>
            <a:effectLst/>
          </c:spPr>
          <c:marker>
            <c:symbol val="none"/>
          </c:marker>
          <c:cat>
            <c:strRef>
              <c:f>Sheet4!$B$11:$B$20</c:f>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extLst/>
            </c:strRef>
          </c:cat>
          <c:val>
            <c:numRef>
              <c:f>Sheet4!$O$11:$O$20</c:f>
              <c:numCache>
                <c:formatCode>0%</c:formatCode>
                <c:ptCount val="9"/>
                <c:pt idx="0">
                  <c:v>0.54859726100252626</c:v>
                </c:pt>
                <c:pt idx="1">
                  <c:v>0.45403817914831129</c:v>
                </c:pt>
                <c:pt idx="2">
                  <c:v>0.53834829972030029</c:v>
                </c:pt>
                <c:pt idx="3">
                  <c:v>0.4876611418047882</c:v>
                </c:pt>
                <c:pt idx="4">
                  <c:v>0.45228215767634855</c:v>
                </c:pt>
                <c:pt idx="5">
                  <c:v>0.44676806083650189</c:v>
                </c:pt>
                <c:pt idx="6">
                  <c:v>0.37048192771084337</c:v>
                </c:pt>
                <c:pt idx="7">
                  <c:v>0.28308823529411764</c:v>
                </c:pt>
                <c:pt idx="8">
                  <c:v>0.23333333333333334</c:v>
                </c:pt>
              </c:numCache>
              <c:extLst/>
            </c:numRef>
          </c:val>
          <c:smooth val="0"/>
          <c:extLst>
            <c:ext xmlns:c16="http://schemas.microsoft.com/office/drawing/2014/chart" uri="{C3380CC4-5D6E-409C-BE32-E72D297353CC}">
              <c16:uniqueId val="{00000000-7674-4C17-A90E-6133E11F2639}"/>
            </c:ext>
          </c:extLst>
        </c:ser>
        <c:ser>
          <c:idx val="13"/>
          <c:order val="13"/>
          <c:tx>
            <c:strRef>
              <c:f>Sheet4!$P$10</c:f>
              <c:strCache>
                <c:ptCount val="1"/>
              </c:strCache>
            </c:strRef>
          </c:tx>
          <c:spPr>
            <a:ln w="28575" cap="rnd">
              <a:solidFill>
                <a:srgbClr val="00CC99"/>
              </a:solidFill>
              <a:round/>
            </a:ln>
            <a:effectLst/>
          </c:spPr>
          <c:marker>
            <c:symbol val="none"/>
          </c:marker>
          <c:cat>
            <c:strRef>
              <c:f>Sheet4!$B$11:$B$20</c:f>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extLst/>
            </c:strRef>
          </c:cat>
          <c:val>
            <c:numRef>
              <c:f>Sheet4!$P$11:$P$20</c:f>
              <c:numCache>
                <c:formatCode>0%</c:formatCode>
                <c:ptCount val="9"/>
                <c:pt idx="0">
                  <c:v>0.45126977795505918</c:v>
                </c:pt>
                <c:pt idx="1">
                  <c:v>0.54596182085168865</c:v>
                </c:pt>
                <c:pt idx="2">
                  <c:v>0.46106285882526132</c:v>
                </c:pt>
                <c:pt idx="3">
                  <c:v>0.51197053406998161</c:v>
                </c:pt>
                <c:pt idx="4">
                  <c:v>0.5477178423236515</c:v>
                </c:pt>
                <c:pt idx="5">
                  <c:v>0.55323193916349811</c:v>
                </c:pt>
                <c:pt idx="6">
                  <c:v>0.62951807228915657</c:v>
                </c:pt>
                <c:pt idx="7">
                  <c:v>0.71691176470588236</c:v>
                </c:pt>
                <c:pt idx="8">
                  <c:v>0.76666666666666672</c:v>
                </c:pt>
              </c:numCache>
              <c:extLst/>
            </c:numRef>
          </c:val>
          <c:smooth val="0"/>
          <c:extLst>
            <c:ext xmlns:c16="http://schemas.microsoft.com/office/drawing/2014/chart" uri="{C3380CC4-5D6E-409C-BE32-E72D297353CC}">
              <c16:uniqueId val="{00000001-7674-4C17-A90E-6133E11F2639}"/>
            </c:ext>
          </c:extLst>
        </c:ser>
        <c:dLbls>
          <c:showLegendKey val="0"/>
          <c:showVal val="0"/>
          <c:showCatName val="0"/>
          <c:showSerName val="0"/>
          <c:showPercent val="0"/>
          <c:showBubbleSize val="0"/>
        </c:dLbls>
        <c:smooth val="0"/>
        <c:axId val="1414925168"/>
        <c:axId val="1414926256"/>
        <c:extLst>
          <c:ext xmlns:c15="http://schemas.microsoft.com/office/drawing/2012/chart" uri="{02D57815-91ED-43cb-92C2-25804820EDAC}">
            <c15:filteredLineSeries>
              <c15:ser>
                <c:idx val="0"/>
                <c:order val="0"/>
                <c:tx>
                  <c:strRef>
                    <c:extLst>
                      <c:ext uri="{02D57815-91ED-43cb-92C2-25804820EDAC}">
                        <c15:formulaRef>
                          <c15:sqref>Sheet4!$O$11:$P$11</c15:sqref>
                        </c15:formulaRef>
                      </c:ext>
                    </c:extLst>
                    <c:strCache>
                      <c:ptCount val="1"/>
                      <c:pt idx="0">
                        <c:v>Female Male</c:v>
                      </c:pt>
                    </c:strCache>
                  </c:strRef>
                </c:tx>
                <c:spPr>
                  <a:ln w="28575" cap="rnd">
                    <a:solidFill>
                      <a:schemeClr val="accent2"/>
                    </a:solidFill>
                    <a:round/>
                  </a:ln>
                  <a:effectLst/>
                </c:spPr>
                <c:marker>
                  <c:symbol val="none"/>
                </c:marker>
                <c:cat>
                  <c:strRef>
                    <c:extLst>
                      <c:ex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c:ext uri="{02D57815-91ED-43cb-92C2-25804820EDAC}">
                        <c15:formulaRef>
                          <c15:sqref>Sheet4!$C$11:$C$20</c15:sqref>
                        </c15:formulaRef>
                      </c:ext>
                    </c:extLst>
                    <c:numCache>
                      <c:formatCode>General</c:formatCode>
                      <c:ptCount val="9"/>
                      <c:pt idx="4" formatCode="0%">
                        <c:v>0.45288753799392095</c:v>
                      </c:pt>
                      <c:pt idx="5" formatCode="0%">
                        <c:v>0.44190871369294604</c:v>
                      </c:pt>
                      <c:pt idx="6" formatCode="0%">
                        <c:v>0.36211699164345401</c:v>
                      </c:pt>
                      <c:pt idx="7" formatCode="0%">
                        <c:v>0.24255319148936169</c:v>
                      </c:pt>
                      <c:pt idx="8" formatCode="0%">
                        <c:v>0.21802325581395349</c:v>
                      </c:pt>
                    </c:numCache>
                  </c:numRef>
                </c:val>
                <c:smooth val="0"/>
                <c:extLst>
                  <c:ext xmlns:c16="http://schemas.microsoft.com/office/drawing/2014/chart" uri="{C3380CC4-5D6E-409C-BE32-E72D297353CC}">
                    <c16:uniqueId val="{00000002-7674-4C17-A90E-6133E11F2639}"/>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Sheet4!$D$10</c15:sqref>
                        </c15:formulaRef>
                      </c:ext>
                    </c:extLst>
                    <c:strCache>
                      <c:ptCount val="1"/>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Sheet4!$D$11:$D$20</c15:sqref>
                        </c15:formulaRef>
                      </c:ext>
                    </c:extLst>
                    <c:numCache>
                      <c:formatCode>General</c:formatCode>
                      <c:ptCount val="9"/>
                      <c:pt idx="4" formatCode="0%">
                        <c:v>0.54711246200607899</c:v>
                      </c:pt>
                      <c:pt idx="5" formatCode="0%">
                        <c:v>0.55809128630705396</c:v>
                      </c:pt>
                      <c:pt idx="6" formatCode="0%">
                        <c:v>0.63788300835654599</c:v>
                      </c:pt>
                      <c:pt idx="7" formatCode="0%">
                        <c:v>0.75744680851063828</c:v>
                      </c:pt>
                      <c:pt idx="8" formatCode="0%">
                        <c:v>0.78197674418604646</c:v>
                      </c:pt>
                    </c:numCache>
                  </c:numRef>
                </c:val>
                <c:smooth val="0"/>
                <c:extLst xmlns:c15="http://schemas.microsoft.com/office/drawing/2012/chart">
                  <c:ext xmlns:c16="http://schemas.microsoft.com/office/drawing/2014/chart" uri="{C3380CC4-5D6E-409C-BE32-E72D297353CC}">
                    <c16:uniqueId val="{00000003-7674-4C17-A90E-6133E11F2639}"/>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Sheet4!$E$10</c15:sqref>
                        </c15:formulaRef>
                      </c:ext>
                    </c:extLst>
                    <c:strCache>
                      <c:ptCount val="1"/>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Sheet4!$E$11:$E$20</c15:sqref>
                        </c15:formulaRef>
                      </c:ext>
                    </c:extLst>
                    <c:numCache>
                      <c:formatCode>General</c:formatCode>
                      <c:ptCount val="9"/>
                    </c:numCache>
                  </c:numRef>
                </c:val>
                <c:smooth val="0"/>
                <c:extLst xmlns:c15="http://schemas.microsoft.com/office/drawing/2012/chart">
                  <c:ext xmlns:c16="http://schemas.microsoft.com/office/drawing/2014/chart" uri="{C3380CC4-5D6E-409C-BE32-E72D297353CC}">
                    <c16:uniqueId val="{00000004-7674-4C17-A90E-6133E11F2639}"/>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Sheet4!$F$10</c15:sqref>
                        </c15:formulaRef>
                      </c:ext>
                    </c:extLst>
                    <c:strCache>
                      <c:ptCount val="1"/>
                      <c:pt idx="0">
                        <c:v>2013</c:v>
                      </c:pt>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Sheet4!$F$11:$F$20</c15:sqref>
                        </c15:formulaRef>
                      </c:ext>
                    </c:extLst>
                    <c:numCache>
                      <c:formatCode>0%</c:formatCode>
                      <c:ptCount val="9"/>
                      <c:pt idx="0">
                        <c:v>0.55291411042944782</c:v>
                      </c:pt>
                      <c:pt idx="1">
                        <c:v>0.34948096885813151</c:v>
                      </c:pt>
                      <c:pt idx="2">
                        <c:v>0.5396113602391629</c:v>
                      </c:pt>
                      <c:pt idx="3">
                        <c:v>0.47406015037593985</c:v>
                      </c:pt>
                      <c:pt idx="4">
                        <c:v>0.43962848297213625</c:v>
                      </c:pt>
                      <c:pt idx="5">
                        <c:v>0.45490981963927857</c:v>
                      </c:pt>
                      <c:pt idx="6">
                        <c:v>0.36666666666666664</c:v>
                      </c:pt>
                      <c:pt idx="7">
                        <c:v>0.22689075630252101</c:v>
                      </c:pt>
                      <c:pt idx="8">
                        <c:v>0.21848739495798319</c:v>
                      </c:pt>
                    </c:numCache>
                  </c:numRef>
                </c:val>
                <c:smooth val="0"/>
                <c:extLst xmlns:c15="http://schemas.microsoft.com/office/drawing/2012/chart">
                  <c:ext xmlns:c16="http://schemas.microsoft.com/office/drawing/2014/chart" uri="{C3380CC4-5D6E-409C-BE32-E72D297353CC}">
                    <c16:uniqueId val="{00000005-7674-4C17-A90E-6133E11F263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Sheet4!$G$10</c15:sqref>
                        </c15:formulaRef>
                      </c:ext>
                    </c:extLst>
                    <c:strCache>
                      <c:ptCount val="1"/>
                    </c:strCache>
                  </c:strRef>
                </c:tx>
                <c:spPr>
                  <a:ln w="28575" cap="rnd">
                    <a:solidFill>
                      <a:schemeClr val="accent4">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Sheet4!$G$11:$G$20</c15:sqref>
                        </c15:formulaRef>
                      </c:ext>
                    </c:extLst>
                    <c:numCache>
                      <c:formatCode>0%</c:formatCode>
                      <c:ptCount val="9"/>
                      <c:pt idx="0">
                        <c:v>0.44708588957055212</c:v>
                      </c:pt>
                      <c:pt idx="1">
                        <c:v>0.65051903114186849</c:v>
                      </c:pt>
                      <c:pt idx="2">
                        <c:v>0.46038863976083705</c:v>
                      </c:pt>
                      <c:pt idx="3">
                        <c:v>0.52593984962406015</c:v>
                      </c:pt>
                      <c:pt idx="4">
                        <c:v>0.56037151702786381</c:v>
                      </c:pt>
                      <c:pt idx="5">
                        <c:v>0.54509018036072143</c:v>
                      </c:pt>
                      <c:pt idx="6">
                        <c:v>0.6333333333333333</c:v>
                      </c:pt>
                      <c:pt idx="7">
                        <c:v>0.77310924369747902</c:v>
                      </c:pt>
                      <c:pt idx="8">
                        <c:v>0.78151260504201681</c:v>
                      </c:pt>
                    </c:numCache>
                  </c:numRef>
                </c:val>
                <c:smooth val="0"/>
                <c:extLst xmlns:c15="http://schemas.microsoft.com/office/drawing/2012/chart">
                  <c:ext xmlns:c16="http://schemas.microsoft.com/office/drawing/2014/chart" uri="{C3380CC4-5D6E-409C-BE32-E72D297353CC}">
                    <c16:uniqueId val="{00000006-7674-4C17-A90E-6133E11F2639}"/>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Sheet4!$H$10</c15:sqref>
                        </c15:formulaRef>
                      </c:ext>
                    </c:extLst>
                    <c:strCache>
                      <c:ptCount val="1"/>
                    </c:strCache>
                  </c:strRef>
                </c:tx>
                <c:spPr>
                  <a:ln w="28575"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Sheet4!$H$11:$H$20</c15:sqref>
                        </c15:formulaRef>
                      </c:ext>
                    </c:extLst>
                    <c:numCache>
                      <c:formatCode>0%</c:formatCode>
                      <c:ptCount val="9"/>
                      <c:pt idx="0">
                        <c:v>0</c:v>
                      </c:pt>
                      <c:pt idx="1">
                        <c:v>0</c:v>
                      </c:pt>
                      <c:pt idx="2">
                        <c:v>0</c:v>
                      </c:pt>
                      <c:pt idx="3">
                        <c:v>0</c:v>
                      </c:pt>
                    </c:numCache>
                  </c:numRef>
                </c:val>
                <c:smooth val="0"/>
                <c:extLst xmlns:c15="http://schemas.microsoft.com/office/drawing/2012/chart">
                  <c:ext xmlns:c16="http://schemas.microsoft.com/office/drawing/2014/chart" uri="{C3380CC4-5D6E-409C-BE32-E72D297353CC}">
                    <c16:uniqueId val="{00000007-7674-4C17-A90E-6133E11F2639}"/>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Sheet4!$I$10</c15:sqref>
                        </c15:formulaRef>
                      </c:ext>
                    </c:extLst>
                    <c:strCache>
                      <c:ptCount val="1"/>
                      <c:pt idx="0">
                        <c:v>2014</c:v>
                      </c:pt>
                    </c:strCache>
                  </c:strRef>
                </c:tx>
                <c:spPr>
                  <a:ln w="28575"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Sheet4!$I$11:$I$20</c15:sqref>
                        </c15:formulaRef>
                      </c:ext>
                    </c:extLst>
                    <c:numCache>
                      <c:formatCode>0%</c:formatCode>
                      <c:ptCount val="9"/>
                      <c:pt idx="0">
                        <c:v>0.55291139240506326</c:v>
                      </c:pt>
                      <c:pt idx="1">
                        <c:v>0.35734072022160662</c:v>
                      </c:pt>
                      <c:pt idx="2">
                        <c:v>0.53729138975040613</c:v>
                      </c:pt>
                      <c:pt idx="3">
                        <c:v>0.48811292719167904</c:v>
                      </c:pt>
                      <c:pt idx="4">
                        <c:v>0.4560260586319218</c:v>
                      </c:pt>
                      <c:pt idx="5">
                        <c:v>0.48162475822050288</c:v>
                      </c:pt>
                      <c:pt idx="6">
                        <c:v>0.37058823529411766</c:v>
                      </c:pt>
                      <c:pt idx="7">
                        <c:v>0.23148148148148148</c:v>
                      </c:pt>
                      <c:pt idx="8">
                        <c:v>0.23423423423423423</c:v>
                      </c:pt>
                    </c:numCache>
                  </c:numRef>
                </c:val>
                <c:smooth val="0"/>
                <c:extLst xmlns:c15="http://schemas.microsoft.com/office/drawing/2012/chart">
                  <c:ext xmlns:c16="http://schemas.microsoft.com/office/drawing/2014/chart" uri="{C3380CC4-5D6E-409C-BE32-E72D297353CC}">
                    <c16:uniqueId val="{00000008-7674-4C17-A90E-6133E11F2639}"/>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Sheet4!$J$10</c15:sqref>
                        </c15:formulaRef>
                      </c:ext>
                    </c:extLst>
                    <c:strCache>
                      <c:ptCount val="1"/>
                    </c:strCache>
                  </c:strRef>
                </c:tx>
                <c:spPr>
                  <a:ln w="28575" cap="rnd">
                    <a:solidFill>
                      <a:schemeClr val="accent4">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Sheet4!$J$11:$J$20</c15:sqref>
                        </c15:formulaRef>
                      </c:ext>
                    </c:extLst>
                    <c:numCache>
                      <c:formatCode>0%</c:formatCode>
                      <c:ptCount val="9"/>
                      <c:pt idx="0">
                        <c:v>0.44658227848101267</c:v>
                      </c:pt>
                      <c:pt idx="1">
                        <c:v>0.64265927977839332</c:v>
                      </c:pt>
                      <c:pt idx="2">
                        <c:v>0.46241323290503616</c:v>
                      </c:pt>
                      <c:pt idx="3">
                        <c:v>0.51188707280832091</c:v>
                      </c:pt>
                      <c:pt idx="4">
                        <c:v>0.5439739413680782</c:v>
                      </c:pt>
                      <c:pt idx="5">
                        <c:v>0.51837524177949712</c:v>
                      </c:pt>
                      <c:pt idx="6">
                        <c:v>0.62941176470588234</c:v>
                      </c:pt>
                      <c:pt idx="7">
                        <c:v>0.76851851851851849</c:v>
                      </c:pt>
                      <c:pt idx="8">
                        <c:v>0.76576576576576572</c:v>
                      </c:pt>
                    </c:numCache>
                  </c:numRef>
                </c:val>
                <c:smooth val="0"/>
                <c:extLst xmlns:c15="http://schemas.microsoft.com/office/drawing/2012/chart">
                  <c:ext xmlns:c16="http://schemas.microsoft.com/office/drawing/2014/chart" uri="{C3380CC4-5D6E-409C-BE32-E72D297353CC}">
                    <c16:uniqueId val="{00000009-7674-4C17-A90E-6133E11F2639}"/>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Sheet4!$K$10</c15:sqref>
                        </c15:formulaRef>
                      </c:ext>
                    </c:extLst>
                    <c:strCache>
                      <c:ptCount val="1"/>
                    </c:strCache>
                  </c:strRef>
                </c:tx>
                <c:spPr>
                  <a:ln w="28575"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Sheet4!$K$11:$K$20</c15:sqref>
                        </c15:formulaRef>
                      </c:ext>
                    </c:extLst>
                    <c:numCache>
                      <c:formatCode>0%</c:formatCode>
                      <c:ptCount val="9"/>
                      <c:pt idx="0">
                        <c:v>5.0632911392405066E-4</c:v>
                      </c:pt>
                      <c:pt idx="1">
                        <c:v>0</c:v>
                      </c:pt>
                      <c:pt idx="2">
                        <c:v>2.9537734455767242E-4</c:v>
                      </c:pt>
                      <c:pt idx="3">
                        <c:v>0</c:v>
                      </c:pt>
                    </c:numCache>
                  </c:numRef>
                </c:val>
                <c:smooth val="0"/>
                <c:extLst xmlns:c15="http://schemas.microsoft.com/office/drawing/2012/chart">
                  <c:ext xmlns:c16="http://schemas.microsoft.com/office/drawing/2014/chart" uri="{C3380CC4-5D6E-409C-BE32-E72D297353CC}">
                    <c16:uniqueId val="{0000000A-7674-4C17-A90E-6133E11F2639}"/>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Sheet4!$L$10</c15:sqref>
                        </c15:formulaRef>
                      </c:ext>
                    </c:extLst>
                    <c:strCache>
                      <c:ptCount val="1"/>
                      <c:pt idx="0">
                        <c:v>2015</c:v>
                      </c:pt>
                    </c:strCache>
                  </c:strRef>
                </c:tx>
                <c:spPr>
                  <a:ln w="28575"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Sheet4!$L$11:$L$20</c15:sqref>
                        </c15:formulaRef>
                      </c:ext>
                    </c:extLst>
                    <c:numCache>
                      <c:formatCode>0%</c:formatCode>
                      <c:ptCount val="9"/>
                      <c:pt idx="0">
                        <c:v>0.55324357405140756</c:v>
                      </c:pt>
                      <c:pt idx="1">
                        <c:v>0.43633710324699015</c:v>
                      </c:pt>
                      <c:pt idx="2">
                        <c:v>0.52633902295467927</c:v>
                      </c:pt>
                      <c:pt idx="3">
                        <c:v>0.49239681390296886</c:v>
                      </c:pt>
                      <c:pt idx="4">
                        <c:v>0.41958041958041958</c:v>
                      </c:pt>
                      <c:pt idx="5">
                        <c:v>0.49317738791422999</c:v>
                      </c:pt>
                      <c:pt idx="6">
                        <c:v>0.37891737891737892</c:v>
                      </c:pt>
                      <c:pt idx="7">
                        <c:v>0.24017467248908297</c:v>
                      </c:pt>
                      <c:pt idx="8">
                        <c:v>0.24324324324324326</c:v>
                      </c:pt>
                    </c:numCache>
                  </c:numRef>
                </c:val>
                <c:smooth val="0"/>
                <c:extLst xmlns:c15="http://schemas.microsoft.com/office/drawing/2012/chart">
                  <c:ext xmlns:c16="http://schemas.microsoft.com/office/drawing/2014/chart" uri="{C3380CC4-5D6E-409C-BE32-E72D297353CC}">
                    <c16:uniqueId val="{0000000B-7674-4C17-A90E-6133E11F2639}"/>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Sheet4!$M$10</c15:sqref>
                        </c15:formulaRef>
                      </c:ext>
                    </c:extLst>
                    <c:strCache>
                      <c:ptCount val="1"/>
                    </c:strCache>
                  </c:strRef>
                </c:tx>
                <c:spPr>
                  <a:ln w="28575" cap="rnd">
                    <a:solidFill>
                      <a:schemeClr val="accent4">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Sheet4!$M$11:$M$20</c15:sqref>
                        </c15:formulaRef>
                      </c:ext>
                    </c:extLst>
                    <c:numCache>
                      <c:formatCode>0%</c:formatCode>
                      <c:ptCount val="9"/>
                      <c:pt idx="0">
                        <c:v>0.44621243030055757</c:v>
                      </c:pt>
                      <c:pt idx="1">
                        <c:v>0.56366289675300985</c:v>
                      </c:pt>
                      <c:pt idx="2">
                        <c:v>0.47277810476751031</c:v>
                      </c:pt>
                      <c:pt idx="3">
                        <c:v>0.50760318609703114</c:v>
                      </c:pt>
                      <c:pt idx="4">
                        <c:v>0.58041958041958042</c:v>
                      </c:pt>
                      <c:pt idx="5">
                        <c:v>0.50682261208576995</c:v>
                      </c:pt>
                      <c:pt idx="6">
                        <c:v>0.62108262108262113</c:v>
                      </c:pt>
                      <c:pt idx="7">
                        <c:v>0.75982532751091703</c:v>
                      </c:pt>
                      <c:pt idx="8">
                        <c:v>0.7567567567567568</c:v>
                      </c:pt>
                    </c:numCache>
                  </c:numRef>
                </c:val>
                <c:smooth val="0"/>
                <c:extLst xmlns:c15="http://schemas.microsoft.com/office/drawing/2012/chart">
                  <c:ext xmlns:c16="http://schemas.microsoft.com/office/drawing/2014/chart" uri="{C3380CC4-5D6E-409C-BE32-E72D297353CC}">
                    <c16:uniqueId val="{0000000C-7674-4C17-A90E-6133E11F2639}"/>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Sheet4!$N$10</c15:sqref>
                        </c15:formulaRef>
                      </c:ext>
                    </c:extLst>
                    <c:strCache>
                      <c:ptCount val="1"/>
                    </c:strCache>
                  </c:strRef>
                </c:tx>
                <c:spPr>
                  <a:ln w="28575"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Sheet4!$B$11:$B$20</c15:sqref>
                        </c15:formulaRef>
                      </c:ext>
                    </c:extLst>
                    <c:strCache>
                      <c:ptCount val="9"/>
                      <c:pt idx="0">
                        <c:v>Undergradate ex honours</c:v>
                      </c:pt>
                      <c:pt idx="1">
                        <c:v>Bachelor's Honours</c:v>
                      </c:pt>
                      <c:pt idx="2">
                        <c:v>PGRD</c:v>
                      </c:pt>
                      <c:pt idx="3">
                        <c:v>HDR</c:v>
                      </c:pt>
                      <c:pt idx="4">
                        <c:v>Level A</c:v>
                      </c:pt>
                      <c:pt idx="5">
                        <c:v>Level B</c:v>
                      </c:pt>
                      <c:pt idx="6">
                        <c:v>Level C</c:v>
                      </c:pt>
                      <c:pt idx="7">
                        <c:v>Level D</c:v>
                      </c:pt>
                      <c:pt idx="8">
                        <c:v>Level E Equivalent</c:v>
                      </c:pt>
                    </c:strCache>
                  </c:strRef>
                </c:cat>
                <c:val>
                  <c:numRef>
                    <c:extLst xmlns:c15="http://schemas.microsoft.com/office/drawing/2012/chart">
                      <c:ext xmlns:c15="http://schemas.microsoft.com/office/drawing/2012/chart" uri="{02D57815-91ED-43cb-92C2-25804820EDAC}">
                        <c15:formulaRef>
                          <c15:sqref>Sheet4!$N$11:$N$20</c15:sqref>
                        </c15:formulaRef>
                      </c:ext>
                    </c:extLst>
                    <c:numCache>
                      <c:formatCode>0%</c:formatCode>
                      <c:ptCount val="9"/>
                      <c:pt idx="0">
                        <c:v>5.4399564803481572E-4</c:v>
                      </c:pt>
                      <c:pt idx="1">
                        <c:v>0</c:v>
                      </c:pt>
                      <c:pt idx="2">
                        <c:v>8.828722778104767E-4</c:v>
                      </c:pt>
                      <c:pt idx="3">
                        <c:v>0</c:v>
                      </c:pt>
                    </c:numCache>
                  </c:numRef>
                </c:val>
                <c:smooth val="0"/>
                <c:extLst xmlns:c15="http://schemas.microsoft.com/office/drawing/2012/chart">
                  <c:ext xmlns:c16="http://schemas.microsoft.com/office/drawing/2014/chart" uri="{C3380CC4-5D6E-409C-BE32-E72D297353CC}">
                    <c16:uniqueId val="{0000000D-7674-4C17-A90E-6133E11F2639}"/>
                  </c:ext>
                </c:extLst>
              </c15:ser>
            </c15:filteredLineSeries>
          </c:ext>
        </c:extLst>
      </c:lineChart>
      <c:catAx>
        <c:axId val="141492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926256"/>
        <c:crosses val="autoZero"/>
        <c:auto val="1"/>
        <c:lblAlgn val="ctr"/>
        <c:lblOffset val="100"/>
        <c:noMultiLvlLbl val="0"/>
      </c:catAx>
      <c:valAx>
        <c:axId val="14149262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4925168"/>
        <c:crosses val="autoZero"/>
        <c:crossBetween val="between"/>
      </c:valAx>
      <c:spPr>
        <a:noFill/>
        <a:ln>
          <a:noFill/>
        </a:ln>
        <a:effectLst/>
      </c:spPr>
    </c:plotArea>
    <c:legend>
      <c:legendPos val="b"/>
      <c:layout>
        <c:manualLayout>
          <c:xMode val="edge"/>
          <c:yMode val="edge"/>
          <c:x val="0.40745419045177672"/>
          <c:y val="0.94035941944149548"/>
          <c:w val="0.24215268962949571"/>
          <c:h val="4.33375652708974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2018 </a:t>
            </a:r>
          </a:p>
          <a:p>
            <a:pPr>
              <a:defRPr sz="2000"/>
            </a:pPr>
            <a:r>
              <a:rPr lang="en-US" sz="2000"/>
              <a:t>Percent Female Technical Professional Staff </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Streams!$F$23</c:f>
              <c:strCache>
                <c:ptCount val="1"/>
                <c:pt idx="0">
                  <c:v>% F</c:v>
                </c:pt>
              </c:strCache>
            </c:strRef>
          </c:tx>
          <c:spPr>
            <a:solidFill>
              <a:srgbClr val="7030A0"/>
            </a:solidFill>
            <a:ln>
              <a:noFill/>
            </a:ln>
            <a:effectLst/>
          </c:spPr>
          <c:invertIfNegative val="0"/>
          <c:cat>
            <c:strRef>
              <c:f>Streams!$E$24:$E$30</c:f>
              <c:strCache>
                <c:ptCount val="7"/>
                <c:pt idx="0">
                  <c:v>3/4 (F&amp;S)</c:v>
                </c:pt>
                <c:pt idx="1">
                  <c:v>4/5 (Technical)</c:v>
                </c:pt>
                <c:pt idx="2">
                  <c:v>5/6 (Technical)</c:v>
                </c:pt>
                <c:pt idx="3">
                  <c:v>6 (Technical)</c:v>
                </c:pt>
                <c:pt idx="4">
                  <c:v>7 (Technical)</c:v>
                </c:pt>
                <c:pt idx="5">
                  <c:v>8 (Technical)</c:v>
                </c:pt>
                <c:pt idx="6">
                  <c:v>SM1 (Technical)</c:v>
                </c:pt>
              </c:strCache>
            </c:strRef>
          </c:cat>
          <c:val>
            <c:numRef>
              <c:f>Streams!$F$24:$F$30</c:f>
              <c:numCache>
                <c:formatCode>0%</c:formatCode>
                <c:ptCount val="7"/>
                <c:pt idx="0">
                  <c:v>6.6666666666666666E-2</c:v>
                </c:pt>
                <c:pt idx="1">
                  <c:v>0.48</c:v>
                </c:pt>
                <c:pt idx="2">
                  <c:v>0.25454545454545452</c:v>
                </c:pt>
                <c:pt idx="3">
                  <c:v>0.41463414634146339</c:v>
                </c:pt>
                <c:pt idx="4">
                  <c:v>0.26829268292682928</c:v>
                </c:pt>
                <c:pt idx="5">
                  <c:v>0.26400000000000001</c:v>
                </c:pt>
                <c:pt idx="6">
                  <c:v>0.15151515151515152</c:v>
                </c:pt>
              </c:numCache>
            </c:numRef>
          </c:val>
          <c:extLst>
            <c:ext xmlns:c16="http://schemas.microsoft.com/office/drawing/2014/chart" uri="{C3380CC4-5D6E-409C-BE32-E72D297353CC}">
              <c16:uniqueId val="{00000000-271E-457F-82E8-C41151345CD8}"/>
            </c:ext>
          </c:extLst>
        </c:ser>
        <c:dLbls>
          <c:showLegendKey val="0"/>
          <c:showVal val="0"/>
          <c:showCatName val="0"/>
          <c:showSerName val="0"/>
          <c:showPercent val="0"/>
          <c:showBubbleSize val="0"/>
        </c:dLbls>
        <c:gapWidth val="219"/>
        <c:overlap val="-27"/>
        <c:axId val="655352848"/>
        <c:axId val="655353832"/>
      </c:barChart>
      <c:catAx>
        <c:axId val="65535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655353832"/>
        <c:crosses val="autoZero"/>
        <c:auto val="1"/>
        <c:lblAlgn val="ctr"/>
        <c:lblOffset val="100"/>
        <c:noMultiLvlLbl val="0"/>
      </c:catAx>
      <c:valAx>
        <c:axId val="655353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535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2018 </a:t>
            </a:r>
          </a:p>
          <a:p>
            <a:pPr>
              <a:defRPr sz="2000"/>
            </a:pPr>
            <a:r>
              <a:rPr lang="en-US" sz="2000" dirty="0"/>
              <a:t>Percent Female Admin Professional Staff </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Streams!$I$23</c:f>
              <c:strCache>
                <c:ptCount val="1"/>
                <c:pt idx="0">
                  <c:v>% F</c:v>
                </c:pt>
              </c:strCache>
            </c:strRef>
          </c:tx>
          <c:spPr>
            <a:solidFill>
              <a:srgbClr val="7030A0"/>
            </a:solidFill>
            <a:ln>
              <a:noFill/>
            </a:ln>
            <a:effectLst/>
          </c:spPr>
          <c:invertIfNegative val="0"/>
          <c:cat>
            <c:strRef>
              <c:f>Streams!$H$24:$H$32</c:f>
              <c:strCache>
                <c:ptCount val="9"/>
                <c:pt idx="0">
                  <c:v>3 and Below</c:v>
                </c:pt>
                <c:pt idx="1">
                  <c:v>4</c:v>
                </c:pt>
                <c:pt idx="2">
                  <c:v>5</c:v>
                </c:pt>
                <c:pt idx="3">
                  <c:v>6/7</c:v>
                </c:pt>
                <c:pt idx="4">
                  <c:v>8</c:v>
                </c:pt>
                <c:pt idx="5">
                  <c:v>SM1</c:v>
                </c:pt>
                <c:pt idx="6">
                  <c:v>SM2</c:v>
                </c:pt>
                <c:pt idx="7">
                  <c:v>SM3+</c:v>
                </c:pt>
                <c:pt idx="8">
                  <c:v>EXEC</c:v>
                </c:pt>
              </c:strCache>
            </c:strRef>
          </c:cat>
          <c:val>
            <c:numRef>
              <c:f>Streams!$I$24:$I$32</c:f>
              <c:numCache>
                <c:formatCode>0%</c:formatCode>
                <c:ptCount val="9"/>
                <c:pt idx="0">
                  <c:v>0.5</c:v>
                </c:pt>
                <c:pt idx="1">
                  <c:v>0.68627450980392157</c:v>
                </c:pt>
                <c:pt idx="2">
                  <c:v>0.76103896103896107</c:v>
                </c:pt>
                <c:pt idx="3">
                  <c:v>0.7630434782608696</c:v>
                </c:pt>
                <c:pt idx="4">
                  <c:v>0.70143884892086328</c:v>
                </c:pt>
                <c:pt idx="5">
                  <c:v>0.64197530864197527</c:v>
                </c:pt>
                <c:pt idx="6">
                  <c:v>0.5714285714285714</c:v>
                </c:pt>
                <c:pt idx="7">
                  <c:v>0.55769230769230771</c:v>
                </c:pt>
                <c:pt idx="8">
                  <c:v>0.52173913043478259</c:v>
                </c:pt>
              </c:numCache>
            </c:numRef>
          </c:val>
          <c:extLst>
            <c:ext xmlns:c16="http://schemas.microsoft.com/office/drawing/2014/chart" uri="{C3380CC4-5D6E-409C-BE32-E72D297353CC}">
              <c16:uniqueId val="{00000000-8EC3-47A8-8B9C-AFE34B17F189}"/>
            </c:ext>
          </c:extLst>
        </c:ser>
        <c:dLbls>
          <c:showLegendKey val="0"/>
          <c:showVal val="0"/>
          <c:showCatName val="0"/>
          <c:showSerName val="0"/>
          <c:showPercent val="0"/>
          <c:showBubbleSize val="0"/>
        </c:dLbls>
        <c:gapWidth val="219"/>
        <c:overlap val="-27"/>
        <c:axId val="557464104"/>
        <c:axId val="557463776"/>
      </c:barChart>
      <c:catAx>
        <c:axId val="55746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7463776"/>
        <c:crosses val="autoZero"/>
        <c:auto val="1"/>
        <c:lblAlgn val="ctr"/>
        <c:lblOffset val="100"/>
        <c:noMultiLvlLbl val="0"/>
      </c:catAx>
      <c:valAx>
        <c:axId val="5574637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57464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9AD21C-39D4-4E52-858A-49BC73308F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C59B1E1-423A-4816-BE17-652A868CFA7E}">
      <dgm:prSet phldrT="[Text]"/>
      <dgm:spPr/>
      <dgm:t>
        <a:bodyPr/>
        <a:lstStyle/>
        <a:p>
          <a:r>
            <a:rPr lang="en-US" dirty="0" smtClean="0">
              <a:solidFill>
                <a:schemeClr val="tx1"/>
              </a:solidFill>
            </a:rPr>
            <a:t>Stage 1</a:t>
          </a:r>
          <a:endParaRPr lang="en-US" dirty="0">
            <a:solidFill>
              <a:schemeClr val="tx1"/>
            </a:solidFill>
          </a:endParaRPr>
        </a:p>
      </dgm:t>
    </dgm:pt>
    <dgm:pt modelId="{6E881921-413D-47B4-87FC-E18A1D63050B}" type="parTrans" cxnId="{AB4C320A-0CEF-4F00-B327-7780AAD0904A}">
      <dgm:prSet/>
      <dgm:spPr/>
      <dgm:t>
        <a:bodyPr/>
        <a:lstStyle/>
        <a:p>
          <a:endParaRPr lang="en-US"/>
        </a:p>
      </dgm:t>
    </dgm:pt>
    <dgm:pt modelId="{5AD7E83F-04DA-46EC-A831-5E40F880C4DB}" type="sibTrans" cxnId="{AB4C320A-0CEF-4F00-B327-7780AAD0904A}">
      <dgm:prSet/>
      <dgm:spPr/>
      <dgm:t>
        <a:bodyPr/>
        <a:lstStyle/>
        <a:p>
          <a:endParaRPr lang="en-US"/>
        </a:p>
      </dgm:t>
    </dgm:pt>
    <dgm:pt modelId="{011866FA-10B8-4D13-B806-594C58A5D725}">
      <dgm:prSet phldrT="[Text]" custT="1"/>
      <dgm:spPr/>
      <dgm:t>
        <a:bodyPr/>
        <a:lstStyle/>
        <a:p>
          <a:r>
            <a:rPr lang="en-US" sz="2800" dirty="0" smtClean="0"/>
            <a:t>Data profiling</a:t>
          </a:r>
          <a:endParaRPr lang="en-US" sz="2800" dirty="0"/>
        </a:p>
      </dgm:t>
    </dgm:pt>
    <dgm:pt modelId="{84A29620-C40B-4142-BABB-B60E2EB177B5}" type="parTrans" cxnId="{8EE28322-A97D-497D-BFB2-4675DCBE8F95}">
      <dgm:prSet/>
      <dgm:spPr/>
      <dgm:t>
        <a:bodyPr/>
        <a:lstStyle/>
        <a:p>
          <a:endParaRPr lang="en-US"/>
        </a:p>
      </dgm:t>
    </dgm:pt>
    <dgm:pt modelId="{0DF4422C-4820-4CE2-B27B-13BE5F19CCA1}" type="sibTrans" cxnId="{8EE28322-A97D-497D-BFB2-4675DCBE8F95}">
      <dgm:prSet/>
      <dgm:spPr/>
      <dgm:t>
        <a:bodyPr/>
        <a:lstStyle/>
        <a:p>
          <a:endParaRPr lang="en-US"/>
        </a:p>
      </dgm:t>
    </dgm:pt>
    <dgm:pt modelId="{507557D5-D3A7-4C42-941B-7404CBD1D7B2}">
      <dgm:prSet phldrT="[Text]"/>
      <dgm:spPr/>
      <dgm:t>
        <a:bodyPr/>
        <a:lstStyle/>
        <a:p>
          <a:r>
            <a:rPr lang="en-US" dirty="0" smtClean="0">
              <a:solidFill>
                <a:schemeClr val="tx1"/>
              </a:solidFill>
            </a:rPr>
            <a:t>Stage 2</a:t>
          </a:r>
          <a:endParaRPr lang="en-US" dirty="0">
            <a:solidFill>
              <a:schemeClr val="tx1"/>
            </a:solidFill>
          </a:endParaRPr>
        </a:p>
      </dgm:t>
    </dgm:pt>
    <dgm:pt modelId="{E1F45340-8C39-4982-8E1F-9D4BB785D514}" type="parTrans" cxnId="{83864034-6494-46DF-B603-8CB49C31843C}">
      <dgm:prSet/>
      <dgm:spPr/>
      <dgm:t>
        <a:bodyPr/>
        <a:lstStyle/>
        <a:p>
          <a:endParaRPr lang="en-US"/>
        </a:p>
      </dgm:t>
    </dgm:pt>
    <dgm:pt modelId="{F339F42F-B0F0-493C-824D-01511B1EA79C}" type="sibTrans" cxnId="{83864034-6494-46DF-B603-8CB49C31843C}">
      <dgm:prSet/>
      <dgm:spPr/>
      <dgm:t>
        <a:bodyPr/>
        <a:lstStyle/>
        <a:p>
          <a:endParaRPr lang="en-US"/>
        </a:p>
      </dgm:t>
    </dgm:pt>
    <dgm:pt modelId="{8DE34302-A075-4F9B-A4FD-192CFF054BCF}">
      <dgm:prSet phldrT="[Text]" custT="1"/>
      <dgm:spPr/>
      <dgm:t>
        <a:bodyPr/>
        <a:lstStyle/>
        <a:p>
          <a:r>
            <a:rPr lang="en-US" sz="2800" dirty="0" smtClean="0"/>
            <a:t>Existing data collected</a:t>
          </a:r>
          <a:endParaRPr lang="en-US" sz="2800" dirty="0"/>
        </a:p>
      </dgm:t>
    </dgm:pt>
    <dgm:pt modelId="{7C8FC064-D476-4591-89B0-43C61634F9DF}" type="parTrans" cxnId="{964F88EB-F150-4728-834F-73C774E946EB}">
      <dgm:prSet/>
      <dgm:spPr/>
      <dgm:t>
        <a:bodyPr/>
        <a:lstStyle/>
        <a:p>
          <a:endParaRPr lang="en-US"/>
        </a:p>
      </dgm:t>
    </dgm:pt>
    <dgm:pt modelId="{0C7EE978-CDA4-43C7-B2AC-E4CAC3969BC0}" type="sibTrans" cxnId="{964F88EB-F150-4728-834F-73C774E946EB}">
      <dgm:prSet/>
      <dgm:spPr/>
      <dgm:t>
        <a:bodyPr/>
        <a:lstStyle/>
        <a:p>
          <a:endParaRPr lang="en-US"/>
        </a:p>
      </dgm:t>
    </dgm:pt>
    <dgm:pt modelId="{936A23F9-C718-41A4-A6C0-EF6D79A2487B}">
      <dgm:prSet phldrT="[Text]"/>
      <dgm:spPr/>
      <dgm:t>
        <a:bodyPr/>
        <a:lstStyle/>
        <a:p>
          <a:r>
            <a:rPr lang="en-US" dirty="0" smtClean="0">
              <a:solidFill>
                <a:schemeClr val="tx1"/>
              </a:solidFill>
            </a:rPr>
            <a:t>Stage 3</a:t>
          </a:r>
          <a:endParaRPr lang="en-US" dirty="0">
            <a:solidFill>
              <a:schemeClr val="tx1"/>
            </a:solidFill>
          </a:endParaRPr>
        </a:p>
      </dgm:t>
    </dgm:pt>
    <dgm:pt modelId="{2532B807-4FE8-4BBE-895F-13108D22B0E1}" type="parTrans" cxnId="{947F990A-FE75-4E77-B4C0-81539E841B62}">
      <dgm:prSet/>
      <dgm:spPr/>
      <dgm:t>
        <a:bodyPr/>
        <a:lstStyle/>
        <a:p>
          <a:endParaRPr lang="en-US"/>
        </a:p>
      </dgm:t>
    </dgm:pt>
    <dgm:pt modelId="{852F1FA6-7A9F-4378-8833-0346D9F23FA9}" type="sibTrans" cxnId="{947F990A-FE75-4E77-B4C0-81539E841B62}">
      <dgm:prSet/>
      <dgm:spPr/>
      <dgm:t>
        <a:bodyPr/>
        <a:lstStyle/>
        <a:p>
          <a:endParaRPr lang="en-US"/>
        </a:p>
      </dgm:t>
    </dgm:pt>
    <dgm:pt modelId="{04E8DFAF-9A8E-45C3-B8DD-EDB06C1308B0}">
      <dgm:prSet phldrT="[Text]" custT="1"/>
      <dgm:spPr/>
      <dgm:t>
        <a:bodyPr/>
        <a:lstStyle/>
        <a:p>
          <a:r>
            <a:rPr lang="en-US" sz="2800" dirty="0" smtClean="0"/>
            <a:t>Additional data collected</a:t>
          </a:r>
          <a:endParaRPr lang="en-US" sz="2800" dirty="0"/>
        </a:p>
      </dgm:t>
    </dgm:pt>
    <dgm:pt modelId="{F2F74071-27A7-4A50-BC06-7303BAA0776F}" type="parTrans" cxnId="{55D2BC4F-F506-4AD9-B04F-80B32C276CF0}">
      <dgm:prSet/>
      <dgm:spPr/>
      <dgm:t>
        <a:bodyPr/>
        <a:lstStyle/>
        <a:p>
          <a:endParaRPr lang="en-US"/>
        </a:p>
      </dgm:t>
    </dgm:pt>
    <dgm:pt modelId="{C32D457A-5F5C-46E9-8AC0-D5C8CB5DBCDB}" type="sibTrans" cxnId="{55D2BC4F-F506-4AD9-B04F-80B32C276CF0}">
      <dgm:prSet/>
      <dgm:spPr/>
      <dgm:t>
        <a:bodyPr/>
        <a:lstStyle/>
        <a:p>
          <a:endParaRPr lang="en-US"/>
        </a:p>
      </dgm:t>
    </dgm:pt>
    <dgm:pt modelId="{52365B27-D1F6-448A-BCDB-4590EB7C4295}">
      <dgm:prSet phldrT="[Text]"/>
      <dgm:spPr/>
      <dgm:t>
        <a:bodyPr/>
        <a:lstStyle/>
        <a:p>
          <a:r>
            <a:rPr lang="en-US" dirty="0" smtClean="0">
              <a:solidFill>
                <a:schemeClr val="tx1"/>
              </a:solidFill>
            </a:rPr>
            <a:t>Stage 4</a:t>
          </a:r>
          <a:endParaRPr lang="en-US" dirty="0">
            <a:solidFill>
              <a:schemeClr val="tx1"/>
            </a:solidFill>
          </a:endParaRPr>
        </a:p>
      </dgm:t>
    </dgm:pt>
    <dgm:pt modelId="{5068CD46-F111-4DEF-AC13-787D22A5A26A}" type="parTrans" cxnId="{CDA6C5E8-0050-4EF9-B637-9901682DDFBE}">
      <dgm:prSet/>
      <dgm:spPr/>
      <dgm:t>
        <a:bodyPr/>
        <a:lstStyle/>
        <a:p>
          <a:endParaRPr lang="en-US"/>
        </a:p>
      </dgm:t>
    </dgm:pt>
    <dgm:pt modelId="{6A77D595-B9F3-48D0-A215-442B6862A91C}" type="sibTrans" cxnId="{CDA6C5E8-0050-4EF9-B637-9901682DDFBE}">
      <dgm:prSet/>
      <dgm:spPr/>
      <dgm:t>
        <a:bodyPr/>
        <a:lstStyle/>
        <a:p>
          <a:endParaRPr lang="en-US"/>
        </a:p>
      </dgm:t>
    </dgm:pt>
    <dgm:pt modelId="{F84FB673-E7E1-485F-9190-A2B43716FA96}">
      <dgm:prSet phldrT="[Text]" custT="1"/>
      <dgm:spPr/>
      <dgm:t>
        <a:bodyPr/>
        <a:lstStyle/>
        <a:p>
          <a:r>
            <a:rPr lang="en-US" sz="2800" baseline="0" dirty="0" smtClean="0"/>
            <a:t>Action plan developed</a:t>
          </a:r>
          <a:endParaRPr lang="en-US" sz="2800" baseline="0" dirty="0"/>
        </a:p>
      </dgm:t>
    </dgm:pt>
    <dgm:pt modelId="{22B1CD5B-A867-4581-A7B5-197C5FFBB2C5}" type="parTrans" cxnId="{AA19D7BB-0730-49F4-A3E8-8D6D1AEE53DF}">
      <dgm:prSet/>
      <dgm:spPr/>
      <dgm:t>
        <a:bodyPr/>
        <a:lstStyle/>
        <a:p>
          <a:endParaRPr lang="en-US"/>
        </a:p>
      </dgm:t>
    </dgm:pt>
    <dgm:pt modelId="{64D19EB5-8A92-4BC6-8E3E-85FDAA314D46}" type="sibTrans" cxnId="{AA19D7BB-0730-49F4-A3E8-8D6D1AEE53DF}">
      <dgm:prSet/>
      <dgm:spPr/>
      <dgm:t>
        <a:bodyPr/>
        <a:lstStyle/>
        <a:p>
          <a:endParaRPr lang="en-US"/>
        </a:p>
      </dgm:t>
    </dgm:pt>
    <dgm:pt modelId="{6E75E611-FE99-487D-950C-7FF66479D37A}">
      <dgm:prSet phldrT="[Text]" custT="1"/>
      <dgm:spPr/>
      <dgm:t>
        <a:bodyPr/>
        <a:lstStyle/>
        <a:p>
          <a:r>
            <a:rPr lang="en-US" sz="1500" baseline="0" dirty="0" smtClean="0">
              <a:solidFill>
                <a:schemeClr val="tx1"/>
              </a:solidFill>
            </a:rPr>
            <a:t>Stage 5</a:t>
          </a:r>
          <a:endParaRPr lang="en-US" sz="1500" baseline="0" dirty="0">
            <a:solidFill>
              <a:schemeClr val="tx1"/>
            </a:solidFill>
          </a:endParaRPr>
        </a:p>
      </dgm:t>
    </dgm:pt>
    <dgm:pt modelId="{9820C6E8-2575-4A54-9965-EFB6BC5A812C}" type="parTrans" cxnId="{D01CD776-12E2-45E7-BE72-9EB42CCE794C}">
      <dgm:prSet/>
      <dgm:spPr/>
      <dgm:t>
        <a:bodyPr/>
        <a:lstStyle/>
        <a:p>
          <a:endParaRPr lang="en-US"/>
        </a:p>
      </dgm:t>
    </dgm:pt>
    <dgm:pt modelId="{81AB48B5-507F-4DFD-97B9-2B743FF38C49}" type="sibTrans" cxnId="{D01CD776-12E2-45E7-BE72-9EB42CCE794C}">
      <dgm:prSet/>
      <dgm:spPr/>
      <dgm:t>
        <a:bodyPr/>
        <a:lstStyle/>
        <a:p>
          <a:endParaRPr lang="en-US"/>
        </a:p>
      </dgm:t>
    </dgm:pt>
    <dgm:pt modelId="{73D0AB89-042B-4377-99C3-5499EA5F42B1}">
      <dgm:prSet phldrT="[Text]" custT="1"/>
      <dgm:spPr/>
      <dgm:t>
        <a:bodyPr/>
        <a:lstStyle/>
        <a:p>
          <a:r>
            <a:rPr lang="en-US" sz="2400" baseline="0" dirty="0" smtClean="0"/>
            <a:t>Application submission 29 March 2019</a:t>
          </a:r>
          <a:endParaRPr lang="en-US" sz="2400" dirty="0"/>
        </a:p>
      </dgm:t>
    </dgm:pt>
    <dgm:pt modelId="{8C17A060-377A-410B-80E6-9A0C83391406}" type="parTrans" cxnId="{CD04016F-F978-46EA-AB5B-9CE2D956A91A}">
      <dgm:prSet/>
      <dgm:spPr/>
      <dgm:t>
        <a:bodyPr/>
        <a:lstStyle/>
        <a:p>
          <a:endParaRPr lang="en-US"/>
        </a:p>
      </dgm:t>
    </dgm:pt>
    <dgm:pt modelId="{5626C65D-5D5A-41F3-9CAE-7694DB2E19D3}" type="sibTrans" cxnId="{CD04016F-F978-46EA-AB5B-9CE2D956A91A}">
      <dgm:prSet/>
      <dgm:spPr/>
      <dgm:t>
        <a:bodyPr/>
        <a:lstStyle/>
        <a:p>
          <a:endParaRPr lang="en-US"/>
        </a:p>
      </dgm:t>
    </dgm:pt>
    <dgm:pt modelId="{DFF5D2A4-542A-4AAD-966D-D37D7E92B848}" type="pres">
      <dgm:prSet presAssocID="{4D9AD21C-39D4-4E52-858A-49BC73308FA9}" presName="linearFlow" presStyleCnt="0">
        <dgm:presLayoutVars>
          <dgm:dir/>
          <dgm:animLvl val="lvl"/>
          <dgm:resizeHandles val="exact"/>
        </dgm:presLayoutVars>
      </dgm:prSet>
      <dgm:spPr/>
      <dgm:t>
        <a:bodyPr/>
        <a:lstStyle/>
        <a:p>
          <a:endParaRPr lang="en-US"/>
        </a:p>
      </dgm:t>
    </dgm:pt>
    <dgm:pt modelId="{76862B19-45DB-46D3-AE97-10F699F11BF8}" type="pres">
      <dgm:prSet presAssocID="{2C59B1E1-423A-4816-BE17-652A868CFA7E}" presName="composite" presStyleCnt="0"/>
      <dgm:spPr/>
    </dgm:pt>
    <dgm:pt modelId="{4EC6E94D-0D45-468A-9F81-8236884F4695}" type="pres">
      <dgm:prSet presAssocID="{2C59B1E1-423A-4816-BE17-652A868CFA7E}" presName="parentText" presStyleLbl="alignNode1" presStyleIdx="0" presStyleCnt="5">
        <dgm:presLayoutVars>
          <dgm:chMax val="1"/>
          <dgm:bulletEnabled val="1"/>
        </dgm:presLayoutVars>
      </dgm:prSet>
      <dgm:spPr/>
      <dgm:t>
        <a:bodyPr/>
        <a:lstStyle/>
        <a:p>
          <a:endParaRPr lang="en-US"/>
        </a:p>
      </dgm:t>
    </dgm:pt>
    <dgm:pt modelId="{667BABFA-796F-42C1-A19E-C488216353E4}" type="pres">
      <dgm:prSet presAssocID="{2C59B1E1-423A-4816-BE17-652A868CFA7E}" presName="descendantText" presStyleLbl="alignAcc1" presStyleIdx="0" presStyleCnt="5">
        <dgm:presLayoutVars>
          <dgm:bulletEnabled val="1"/>
        </dgm:presLayoutVars>
      </dgm:prSet>
      <dgm:spPr/>
      <dgm:t>
        <a:bodyPr/>
        <a:lstStyle/>
        <a:p>
          <a:endParaRPr lang="en-US"/>
        </a:p>
      </dgm:t>
    </dgm:pt>
    <dgm:pt modelId="{5B80ADAE-0E1D-4334-AB4F-AD07D020BE62}" type="pres">
      <dgm:prSet presAssocID="{5AD7E83F-04DA-46EC-A831-5E40F880C4DB}" presName="sp" presStyleCnt="0"/>
      <dgm:spPr/>
    </dgm:pt>
    <dgm:pt modelId="{99CBA4F5-6CB3-4753-AEBA-0398BB299C5C}" type="pres">
      <dgm:prSet presAssocID="{507557D5-D3A7-4C42-941B-7404CBD1D7B2}" presName="composite" presStyleCnt="0"/>
      <dgm:spPr/>
    </dgm:pt>
    <dgm:pt modelId="{A11F6FEB-4A5B-4365-BFFA-F025C383F43F}" type="pres">
      <dgm:prSet presAssocID="{507557D5-D3A7-4C42-941B-7404CBD1D7B2}" presName="parentText" presStyleLbl="alignNode1" presStyleIdx="1" presStyleCnt="5">
        <dgm:presLayoutVars>
          <dgm:chMax val="1"/>
          <dgm:bulletEnabled val="1"/>
        </dgm:presLayoutVars>
      </dgm:prSet>
      <dgm:spPr/>
      <dgm:t>
        <a:bodyPr/>
        <a:lstStyle/>
        <a:p>
          <a:endParaRPr lang="en-US"/>
        </a:p>
      </dgm:t>
    </dgm:pt>
    <dgm:pt modelId="{94733096-779A-411E-A147-85FECB580E49}" type="pres">
      <dgm:prSet presAssocID="{507557D5-D3A7-4C42-941B-7404CBD1D7B2}" presName="descendantText" presStyleLbl="alignAcc1" presStyleIdx="1" presStyleCnt="5">
        <dgm:presLayoutVars>
          <dgm:bulletEnabled val="1"/>
        </dgm:presLayoutVars>
      </dgm:prSet>
      <dgm:spPr/>
      <dgm:t>
        <a:bodyPr/>
        <a:lstStyle/>
        <a:p>
          <a:endParaRPr lang="en-US"/>
        </a:p>
      </dgm:t>
    </dgm:pt>
    <dgm:pt modelId="{DA4F4961-3B66-41C0-862D-EF205913FDE4}" type="pres">
      <dgm:prSet presAssocID="{F339F42F-B0F0-493C-824D-01511B1EA79C}" presName="sp" presStyleCnt="0"/>
      <dgm:spPr/>
    </dgm:pt>
    <dgm:pt modelId="{BB8AF0FA-A40C-489F-A8AE-45EF90D48730}" type="pres">
      <dgm:prSet presAssocID="{936A23F9-C718-41A4-A6C0-EF6D79A2487B}" presName="composite" presStyleCnt="0"/>
      <dgm:spPr/>
    </dgm:pt>
    <dgm:pt modelId="{31FD07AA-22AD-472A-B4C7-4368E4F001A5}" type="pres">
      <dgm:prSet presAssocID="{936A23F9-C718-41A4-A6C0-EF6D79A2487B}" presName="parentText" presStyleLbl="alignNode1" presStyleIdx="2" presStyleCnt="5">
        <dgm:presLayoutVars>
          <dgm:chMax val="1"/>
          <dgm:bulletEnabled val="1"/>
        </dgm:presLayoutVars>
      </dgm:prSet>
      <dgm:spPr/>
      <dgm:t>
        <a:bodyPr/>
        <a:lstStyle/>
        <a:p>
          <a:endParaRPr lang="en-US"/>
        </a:p>
      </dgm:t>
    </dgm:pt>
    <dgm:pt modelId="{5B10C6C7-E3D7-42C5-9AAF-056649522F01}" type="pres">
      <dgm:prSet presAssocID="{936A23F9-C718-41A4-A6C0-EF6D79A2487B}" presName="descendantText" presStyleLbl="alignAcc1" presStyleIdx="2" presStyleCnt="5">
        <dgm:presLayoutVars>
          <dgm:bulletEnabled val="1"/>
        </dgm:presLayoutVars>
      </dgm:prSet>
      <dgm:spPr/>
      <dgm:t>
        <a:bodyPr/>
        <a:lstStyle/>
        <a:p>
          <a:endParaRPr lang="en-US"/>
        </a:p>
      </dgm:t>
    </dgm:pt>
    <dgm:pt modelId="{7BBA8BA0-B25D-4572-871E-0364267F6554}" type="pres">
      <dgm:prSet presAssocID="{852F1FA6-7A9F-4378-8833-0346D9F23FA9}" presName="sp" presStyleCnt="0"/>
      <dgm:spPr/>
    </dgm:pt>
    <dgm:pt modelId="{E48BBA00-8566-4CBE-9A52-3A6078CCE4AC}" type="pres">
      <dgm:prSet presAssocID="{52365B27-D1F6-448A-BCDB-4590EB7C4295}" presName="composite" presStyleCnt="0"/>
      <dgm:spPr/>
    </dgm:pt>
    <dgm:pt modelId="{80BBF5C0-89E7-4862-B231-B30950C8D038}" type="pres">
      <dgm:prSet presAssocID="{52365B27-D1F6-448A-BCDB-4590EB7C4295}" presName="parentText" presStyleLbl="alignNode1" presStyleIdx="3" presStyleCnt="5">
        <dgm:presLayoutVars>
          <dgm:chMax val="1"/>
          <dgm:bulletEnabled val="1"/>
        </dgm:presLayoutVars>
      </dgm:prSet>
      <dgm:spPr/>
      <dgm:t>
        <a:bodyPr/>
        <a:lstStyle/>
        <a:p>
          <a:endParaRPr lang="en-US"/>
        </a:p>
      </dgm:t>
    </dgm:pt>
    <dgm:pt modelId="{78158B18-24BD-485F-9668-1231C4CF72EE}" type="pres">
      <dgm:prSet presAssocID="{52365B27-D1F6-448A-BCDB-4590EB7C4295}" presName="descendantText" presStyleLbl="alignAcc1" presStyleIdx="3" presStyleCnt="5">
        <dgm:presLayoutVars>
          <dgm:bulletEnabled val="1"/>
        </dgm:presLayoutVars>
      </dgm:prSet>
      <dgm:spPr/>
      <dgm:t>
        <a:bodyPr/>
        <a:lstStyle/>
        <a:p>
          <a:endParaRPr lang="en-US"/>
        </a:p>
      </dgm:t>
    </dgm:pt>
    <dgm:pt modelId="{990DAE74-628C-4775-B076-93AA81CE658D}" type="pres">
      <dgm:prSet presAssocID="{6A77D595-B9F3-48D0-A215-442B6862A91C}" presName="sp" presStyleCnt="0"/>
      <dgm:spPr/>
    </dgm:pt>
    <dgm:pt modelId="{DC681CA6-EA1B-44F9-8630-A3A17A3B4163}" type="pres">
      <dgm:prSet presAssocID="{6E75E611-FE99-487D-950C-7FF66479D37A}" presName="composite" presStyleCnt="0"/>
      <dgm:spPr/>
    </dgm:pt>
    <dgm:pt modelId="{08468311-5FA7-4842-B240-90C1F880C04F}" type="pres">
      <dgm:prSet presAssocID="{6E75E611-FE99-487D-950C-7FF66479D37A}" presName="parentText" presStyleLbl="alignNode1" presStyleIdx="4" presStyleCnt="5">
        <dgm:presLayoutVars>
          <dgm:chMax val="1"/>
          <dgm:bulletEnabled val="1"/>
        </dgm:presLayoutVars>
      </dgm:prSet>
      <dgm:spPr/>
      <dgm:t>
        <a:bodyPr/>
        <a:lstStyle/>
        <a:p>
          <a:endParaRPr lang="en-US"/>
        </a:p>
      </dgm:t>
    </dgm:pt>
    <dgm:pt modelId="{B15292C0-9C4D-44B6-94B9-0243C7205D70}" type="pres">
      <dgm:prSet presAssocID="{6E75E611-FE99-487D-950C-7FF66479D37A}" presName="descendantText" presStyleLbl="alignAcc1" presStyleIdx="4" presStyleCnt="5">
        <dgm:presLayoutVars>
          <dgm:bulletEnabled val="1"/>
        </dgm:presLayoutVars>
      </dgm:prSet>
      <dgm:spPr/>
      <dgm:t>
        <a:bodyPr/>
        <a:lstStyle/>
        <a:p>
          <a:endParaRPr lang="en-US"/>
        </a:p>
      </dgm:t>
    </dgm:pt>
  </dgm:ptLst>
  <dgm:cxnLst>
    <dgm:cxn modelId="{BBA0AFB3-6001-4A88-A315-2D1576BFB533}" type="presOf" srcId="{73D0AB89-042B-4377-99C3-5499EA5F42B1}" destId="{B15292C0-9C4D-44B6-94B9-0243C7205D70}" srcOrd="0" destOrd="0" presId="urn:microsoft.com/office/officeart/2005/8/layout/chevron2"/>
    <dgm:cxn modelId="{CDA6C5E8-0050-4EF9-B637-9901682DDFBE}" srcId="{4D9AD21C-39D4-4E52-858A-49BC73308FA9}" destId="{52365B27-D1F6-448A-BCDB-4590EB7C4295}" srcOrd="3" destOrd="0" parTransId="{5068CD46-F111-4DEF-AC13-787D22A5A26A}" sibTransId="{6A77D595-B9F3-48D0-A215-442B6862A91C}"/>
    <dgm:cxn modelId="{947F990A-FE75-4E77-B4C0-81539E841B62}" srcId="{4D9AD21C-39D4-4E52-858A-49BC73308FA9}" destId="{936A23F9-C718-41A4-A6C0-EF6D79A2487B}" srcOrd="2" destOrd="0" parTransId="{2532B807-4FE8-4BBE-895F-13108D22B0E1}" sibTransId="{852F1FA6-7A9F-4378-8833-0346D9F23FA9}"/>
    <dgm:cxn modelId="{83864034-6494-46DF-B603-8CB49C31843C}" srcId="{4D9AD21C-39D4-4E52-858A-49BC73308FA9}" destId="{507557D5-D3A7-4C42-941B-7404CBD1D7B2}" srcOrd="1" destOrd="0" parTransId="{E1F45340-8C39-4982-8E1F-9D4BB785D514}" sibTransId="{F339F42F-B0F0-493C-824D-01511B1EA79C}"/>
    <dgm:cxn modelId="{55D2BC4F-F506-4AD9-B04F-80B32C276CF0}" srcId="{936A23F9-C718-41A4-A6C0-EF6D79A2487B}" destId="{04E8DFAF-9A8E-45C3-B8DD-EDB06C1308B0}" srcOrd="0" destOrd="0" parTransId="{F2F74071-27A7-4A50-BC06-7303BAA0776F}" sibTransId="{C32D457A-5F5C-46E9-8AC0-D5C8CB5DBCDB}"/>
    <dgm:cxn modelId="{AB4C320A-0CEF-4F00-B327-7780AAD0904A}" srcId="{4D9AD21C-39D4-4E52-858A-49BC73308FA9}" destId="{2C59B1E1-423A-4816-BE17-652A868CFA7E}" srcOrd="0" destOrd="0" parTransId="{6E881921-413D-47B4-87FC-E18A1D63050B}" sibTransId="{5AD7E83F-04DA-46EC-A831-5E40F880C4DB}"/>
    <dgm:cxn modelId="{8EE28322-A97D-497D-BFB2-4675DCBE8F95}" srcId="{2C59B1E1-423A-4816-BE17-652A868CFA7E}" destId="{011866FA-10B8-4D13-B806-594C58A5D725}" srcOrd="0" destOrd="0" parTransId="{84A29620-C40B-4142-BABB-B60E2EB177B5}" sibTransId="{0DF4422C-4820-4CE2-B27B-13BE5F19CCA1}"/>
    <dgm:cxn modelId="{9636D87B-3E1D-4A50-9FD0-0C082D5D38AA}" type="presOf" srcId="{8DE34302-A075-4F9B-A4FD-192CFF054BCF}" destId="{94733096-779A-411E-A147-85FECB580E49}" srcOrd="0" destOrd="0" presId="urn:microsoft.com/office/officeart/2005/8/layout/chevron2"/>
    <dgm:cxn modelId="{8E2649C1-3D78-4B4A-8A3B-ABA03EF942EE}" type="presOf" srcId="{F84FB673-E7E1-485F-9190-A2B43716FA96}" destId="{78158B18-24BD-485F-9668-1231C4CF72EE}" srcOrd="0" destOrd="0" presId="urn:microsoft.com/office/officeart/2005/8/layout/chevron2"/>
    <dgm:cxn modelId="{964F88EB-F150-4728-834F-73C774E946EB}" srcId="{507557D5-D3A7-4C42-941B-7404CBD1D7B2}" destId="{8DE34302-A075-4F9B-A4FD-192CFF054BCF}" srcOrd="0" destOrd="0" parTransId="{7C8FC064-D476-4591-89B0-43C61634F9DF}" sibTransId="{0C7EE978-CDA4-43C7-B2AC-E4CAC3969BC0}"/>
    <dgm:cxn modelId="{4BAA98DC-345B-43D9-A416-45AF033D270F}" type="presOf" srcId="{507557D5-D3A7-4C42-941B-7404CBD1D7B2}" destId="{A11F6FEB-4A5B-4365-BFFA-F025C383F43F}" srcOrd="0" destOrd="0" presId="urn:microsoft.com/office/officeart/2005/8/layout/chevron2"/>
    <dgm:cxn modelId="{2AE1091B-C67B-4F8B-877A-3B76332CD5F9}" type="presOf" srcId="{6E75E611-FE99-487D-950C-7FF66479D37A}" destId="{08468311-5FA7-4842-B240-90C1F880C04F}" srcOrd="0" destOrd="0" presId="urn:microsoft.com/office/officeart/2005/8/layout/chevron2"/>
    <dgm:cxn modelId="{A70EC70F-2CD5-4FC4-AA2C-CC6A1E0DA6B5}" type="presOf" srcId="{936A23F9-C718-41A4-A6C0-EF6D79A2487B}" destId="{31FD07AA-22AD-472A-B4C7-4368E4F001A5}" srcOrd="0" destOrd="0" presId="urn:microsoft.com/office/officeart/2005/8/layout/chevron2"/>
    <dgm:cxn modelId="{AA19D7BB-0730-49F4-A3E8-8D6D1AEE53DF}" srcId="{52365B27-D1F6-448A-BCDB-4590EB7C4295}" destId="{F84FB673-E7E1-485F-9190-A2B43716FA96}" srcOrd="0" destOrd="0" parTransId="{22B1CD5B-A867-4581-A7B5-197C5FFBB2C5}" sibTransId="{64D19EB5-8A92-4BC6-8E3E-85FDAA314D46}"/>
    <dgm:cxn modelId="{CD04016F-F978-46EA-AB5B-9CE2D956A91A}" srcId="{6E75E611-FE99-487D-950C-7FF66479D37A}" destId="{73D0AB89-042B-4377-99C3-5499EA5F42B1}" srcOrd="0" destOrd="0" parTransId="{8C17A060-377A-410B-80E6-9A0C83391406}" sibTransId="{5626C65D-5D5A-41F3-9CAE-7694DB2E19D3}"/>
    <dgm:cxn modelId="{715E2509-D264-44C8-9E0A-BE4EC5D0360E}" type="presOf" srcId="{2C59B1E1-423A-4816-BE17-652A868CFA7E}" destId="{4EC6E94D-0D45-468A-9F81-8236884F4695}" srcOrd="0" destOrd="0" presId="urn:microsoft.com/office/officeart/2005/8/layout/chevron2"/>
    <dgm:cxn modelId="{1D9DBFC8-DCF6-4C53-AD85-770F05BB85C7}" type="presOf" srcId="{011866FA-10B8-4D13-B806-594C58A5D725}" destId="{667BABFA-796F-42C1-A19E-C488216353E4}" srcOrd="0" destOrd="0" presId="urn:microsoft.com/office/officeart/2005/8/layout/chevron2"/>
    <dgm:cxn modelId="{C749432D-848E-4234-8D0B-751C27574923}" type="presOf" srcId="{04E8DFAF-9A8E-45C3-B8DD-EDB06C1308B0}" destId="{5B10C6C7-E3D7-42C5-9AAF-056649522F01}" srcOrd="0" destOrd="0" presId="urn:microsoft.com/office/officeart/2005/8/layout/chevron2"/>
    <dgm:cxn modelId="{34536843-4354-4170-A7BD-C9E48F1D824F}" type="presOf" srcId="{52365B27-D1F6-448A-BCDB-4590EB7C4295}" destId="{80BBF5C0-89E7-4862-B231-B30950C8D038}" srcOrd="0" destOrd="0" presId="urn:microsoft.com/office/officeart/2005/8/layout/chevron2"/>
    <dgm:cxn modelId="{D01CD776-12E2-45E7-BE72-9EB42CCE794C}" srcId="{4D9AD21C-39D4-4E52-858A-49BC73308FA9}" destId="{6E75E611-FE99-487D-950C-7FF66479D37A}" srcOrd="4" destOrd="0" parTransId="{9820C6E8-2575-4A54-9965-EFB6BC5A812C}" sibTransId="{81AB48B5-507F-4DFD-97B9-2B743FF38C49}"/>
    <dgm:cxn modelId="{86B207C3-4BEB-4DB3-BA32-9657F69A9844}" type="presOf" srcId="{4D9AD21C-39D4-4E52-858A-49BC73308FA9}" destId="{DFF5D2A4-542A-4AAD-966D-D37D7E92B848}" srcOrd="0" destOrd="0" presId="urn:microsoft.com/office/officeart/2005/8/layout/chevron2"/>
    <dgm:cxn modelId="{BCFE8B99-19D5-44B5-A8E8-E4145B6D5677}" type="presParOf" srcId="{DFF5D2A4-542A-4AAD-966D-D37D7E92B848}" destId="{76862B19-45DB-46D3-AE97-10F699F11BF8}" srcOrd="0" destOrd="0" presId="urn:microsoft.com/office/officeart/2005/8/layout/chevron2"/>
    <dgm:cxn modelId="{AA041007-73CD-4859-84BF-33502AADAF26}" type="presParOf" srcId="{76862B19-45DB-46D3-AE97-10F699F11BF8}" destId="{4EC6E94D-0D45-468A-9F81-8236884F4695}" srcOrd="0" destOrd="0" presId="urn:microsoft.com/office/officeart/2005/8/layout/chevron2"/>
    <dgm:cxn modelId="{D88AF148-C229-4E4A-B587-FD9C28408321}" type="presParOf" srcId="{76862B19-45DB-46D3-AE97-10F699F11BF8}" destId="{667BABFA-796F-42C1-A19E-C488216353E4}" srcOrd="1" destOrd="0" presId="urn:microsoft.com/office/officeart/2005/8/layout/chevron2"/>
    <dgm:cxn modelId="{3954A629-240D-4BA2-8D12-1E59AB82D41E}" type="presParOf" srcId="{DFF5D2A4-542A-4AAD-966D-D37D7E92B848}" destId="{5B80ADAE-0E1D-4334-AB4F-AD07D020BE62}" srcOrd="1" destOrd="0" presId="urn:microsoft.com/office/officeart/2005/8/layout/chevron2"/>
    <dgm:cxn modelId="{982B2CF4-8E2C-4AD5-B1AA-81BC09C813C9}" type="presParOf" srcId="{DFF5D2A4-542A-4AAD-966D-D37D7E92B848}" destId="{99CBA4F5-6CB3-4753-AEBA-0398BB299C5C}" srcOrd="2" destOrd="0" presId="urn:microsoft.com/office/officeart/2005/8/layout/chevron2"/>
    <dgm:cxn modelId="{4621F068-1156-4E8C-9888-2254D04FE4A2}" type="presParOf" srcId="{99CBA4F5-6CB3-4753-AEBA-0398BB299C5C}" destId="{A11F6FEB-4A5B-4365-BFFA-F025C383F43F}" srcOrd="0" destOrd="0" presId="urn:microsoft.com/office/officeart/2005/8/layout/chevron2"/>
    <dgm:cxn modelId="{80BF8457-4279-4462-AB81-AA8E1EC46AC1}" type="presParOf" srcId="{99CBA4F5-6CB3-4753-AEBA-0398BB299C5C}" destId="{94733096-779A-411E-A147-85FECB580E49}" srcOrd="1" destOrd="0" presId="urn:microsoft.com/office/officeart/2005/8/layout/chevron2"/>
    <dgm:cxn modelId="{C1B2C0BD-F7DA-4AC7-9EDD-516E7F311E03}" type="presParOf" srcId="{DFF5D2A4-542A-4AAD-966D-D37D7E92B848}" destId="{DA4F4961-3B66-41C0-862D-EF205913FDE4}" srcOrd="3" destOrd="0" presId="urn:microsoft.com/office/officeart/2005/8/layout/chevron2"/>
    <dgm:cxn modelId="{884FC722-B03D-4BF9-92A4-40CFCE3D5108}" type="presParOf" srcId="{DFF5D2A4-542A-4AAD-966D-D37D7E92B848}" destId="{BB8AF0FA-A40C-489F-A8AE-45EF90D48730}" srcOrd="4" destOrd="0" presId="urn:microsoft.com/office/officeart/2005/8/layout/chevron2"/>
    <dgm:cxn modelId="{A94FE335-B9EB-441B-ABD6-7C4C6FD81CBC}" type="presParOf" srcId="{BB8AF0FA-A40C-489F-A8AE-45EF90D48730}" destId="{31FD07AA-22AD-472A-B4C7-4368E4F001A5}" srcOrd="0" destOrd="0" presId="urn:microsoft.com/office/officeart/2005/8/layout/chevron2"/>
    <dgm:cxn modelId="{1E6B68DE-B328-4B7B-8694-006E8F9A7400}" type="presParOf" srcId="{BB8AF0FA-A40C-489F-A8AE-45EF90D48730}" destId="{5B10C6C7-E3D7-42C5-9AAF-056649522F01}" srcOrd="1" destOrd="0" presId="urn:microsoft.com/office/officeart/2005/8/layout/chevron2"/>
    <dgm:cxn modelId="{0E5269CA-90CD-43BF-A3EB-EC493D999CF6}" type="presParOf" srcId="{DFF5D2A4-542A-4AAD-966D-D37D7E92B848}" destId="{7BBA8BA0-B25D-4572-871E-0364267F6554}" srcOrd="5" destOrd="0" presId="urn:microsoft.com/office/officeart/2005/8/layout/chevron2"/>
    <dgm:cxn modelId="{3E9335B6-5670-4E6F-B8CF-F5524EAA8D56}" type="presParOf" srcId="{DFF5D2A4-542A-4AAD-966D-D37D7E92B848}" destId="{E48BBA00-8566-4CBE-9A52-3A6078CCE4AC}" srcOrd="6" destOrd="0" presId="urn:microsoft.com/office/officeart/2005/8/layout/chevron2"/>
    <dgm:cxn modelId="{C5CC516C-2B8C-4E0C-9394-2C26459CB884}" type="presParOf" srcId="{E48BBA00-8566-4CBE-9A52-3A6078CCE4AC}" destId="{80BBF5C0-89E7-4862-B231-B30950C8D038}" srcOrd="0" destOrd="0" presId="urn:microsoft.com/office/officeart/2005/8/layout/chevron2"/>
    <dgm:cxn modelId="{786E3399-E7D4-492C-BA96-42E74B190760}" type="presParOf" srcId="{E48BBA00-8566-4CBE-9A52-3A6078CCE4AC}" destId="{78158B18-24BD-485F-9668-1231C4CF72EE}" srcOrd="1" destOrd="0" presId="urn:microsoft.com/office/officeart/2005/8/layout/chevron2"/>
    <dgm:cxn modelId="{501D032A-5DA1-46DF-9E19-496D8401669C}" type="presParOf" srcId="{DFF5D2A4-542A-4AAD-966D-D37D7E92B848}" destId="{990DAE74-628C-4775-B076-93AA81CE658D}" srcOrd="7" destOrd="0" presId="urn:microsoft.com/office/officeart/2005/8/layout/chevron2"/>
    <dgm:cxn modelId="{4DD54762-C853-4118-A2EC-9F5FD0744B67}" type="presParOf" srcId="{DFF5D2A4-542A-4AAD-966D-D37D7E92B848}" destId="{DC681CA6-EA1B-44F9-8630-A3A17A3B4163}" srcOrd="8" destOrd="0" presId="urn:microsoft.com/office/officeart/2005/8/layout/chevron2"/>
    <dgm:cxn modelId="{B0056889-01E0-43A3-8B47-76DE53566FAF}" type="presParOf" srcId="{DC681CA6-EA1B-44F9-8630-A3A17A3B4163}" destId="{08468311-5FA7-4842-B240-90C1F880C04F}" srcOrd="0" destOrd="0" presId="urn:microsoft.com/office/officeart/2005/8/layout/chevron2"/>
    <dgm:cxn modelId="{336DD6CD-566A-455B-844B-27C86AE93EA5}" type="presParOf" srcId="{DC681CA6-EA1B-44F9-8630-A3A17A3B4163}" destId="{B15292C0-9C4D-44B6-94B9-0243C7205D7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6E94D-0D45-468A-9F81-8236884F4695}">
      <dsp:nvSpPr>
        <dsp:cNvPr id="0" name=""/>
        <dsp:cNvSpPr/>
      </dsp:nvSpPr>
      <dsp:spPr>
        <a:xfrm rot="5400000">
          <a:off x="-148485" y="150576"/>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1</a:t>
          </a:r>
          <a:endParaRPr lang="en-US" sz="1500" kern="1200" dirty="0">
            <a:solidFill>
              <a:schemeClr val="tx1"/>
            </a:solidFill>
          </a:endParaRPr>
        </a:p>
      </dsp:txBody>
      <dsp:txXfrm rot="-5400000">
        <a:off x="1" y="348556"/>
        <a:ext cx="692932" cy="296971"/>
      </dsp:txXfrm>
    </dsp:sp>
    <dsp:sp modelId="{667BABFA-796F-42C1-A19E-C488216353E4}">
      <dsp:nvSpPr>
        <dsp:cNvPr id="0" name=""/>
        <dsp:cNvSpPr/>
      </dsp:nvSpPr>
      <dsp:spPr>
        <a:xfrm rot="5400000">
          <a:off x="3229103" y="-2534080"/>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Data profiling</a:t>
          </a:r>
          <a:endParaRPr lang="en-US" sz="2800" kern="1200" dirty="0"/>
        </a:p>
      </dsp:txBody>
      <dsp:txXfrm rot="-5400000">
        <a:off x="692932" y="33501"/>
        <a:ext cx="5684369" cy="580617"/>
      </dsp:txXfrm>
    </dsp:sp>
    <dsp:sp modelId="{A11F6FEB-4A5B-4365-BFFA-F025C383F43F}">
      <dsp:nvSpPr>
        <dsp:cNvPr id="0" name=""/>
        <dsp:cNvSpPr/>
      </dsp:nvSpPr>
      <dsp:spPr>
        <a:xfrm rot="5400000">
          <a:off x="-148485" y="1022122"/>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2</a:t>
          </a:r>
          <a:endParaRPr lang="en-US" sz="1500" kern="1200" dirty="0">
            <a:solidFill>
              <a:schemeClr val="tx1"/>
            </a:solidFill>
          </a:endParaRPr>
        </a:p>
      </dsp:txBody>
      <dsp:txXfrm rot="-5400000">
        <a:off x="1" y="1220102"/>
        <a:ext cx="692932" cy="296971"/>
      </dsp:txXfrm>
    </dsp:sp>
    <dsp:sp modelId="{94733096-779A-411E-A147-85FECB580E49}">
      <dsp:nvSpPr>
        <dsp:cNvPr id="0" name=""/>
        <dsp:cNvSpPr/>
      </dsp:nvSpPr>
      <dsp:spPr>
        <a:xfrm rot="5400000">
          <a:off x="3229103" y="-1662533"/>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Existing data collected</a:t>
          </a:r>
          <a:endParaRPr lang="en-US" sz="2800" kern="1200" dirty="0"/>
        </a:p>
      </dsp:txBody>
      <dsp:txXfrm rot="-5400000">
        <a:off x="692932" y="905048"/>
        <a:ext cx="5684369" cy="580617"/>
      </dsp:txXfrm>
    </dsp:sp>
    <dsp:sp modelId="{31FD07AA-22AD-472A-B4C7-4368E4F001A5}">
      <dsp:nvSpPr>
        <dsp:cNvPr id="0" name=""/>
        <dsp:cNvSpPr/>
      </dsp:nvSpPr>
      <dsp:spPr>
        <a:xfrm rot="5400000">
          <a:off x="-148485" y="1893669"/>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3</a:t>
          </a:r>
          <a:endParaRPr lang="en-US" sz="1500" kern="1200" dirty="0">
            <a:solidFill>
              <a:schemeClr val="tx1"/>
            </a:solidFill>
          </a:endParaRPr>
        </a:p>
      </dsp:txBody>
      <dsp:txXfrm rot="-5400000">
        <a:off x="1" y="2091649"/>
        <a:ext cx="692932" cy="296971"/>
      </dsp:txXfrm>
    </dsp:sp>
    <dsp:sp modelId="{5B10C6C7-E3D7-42C5-9AAF-056649522F01}">
      <dsp:nvSpPr>
        <dsp:cNvPr id="0" name=""/>
        <dsp:cNvSpPr/>
      </dsp:nvSpPr>
      <dsp:spPr>
        <a:xfrm rot="5400000">
          <a:off x="3229103" y="-790986"/>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t>Additional data collected</a:t>
          </a:r>
          <a:endParaRPr lang="en-US" sz="2800" kern="1200" dirty="0"/>
        </a:p>
      </dsp:txBody>
      <dsp:txXfrm rot="-5400000">
        <a:off x="692932" y="1776595"/>
        <a:ext cx="5684369" cy="580617"/>
      </dsp:txXfrm>
    </dsp:sp>
    <dsp:sp modelId="{80BBF5C0-89E7-4862-B231-B30950C8D038}">
      <dsp:nvSpPr>
        <dsp:cNvPr id="0" name=""/>
        <dsp:cNvSpPr/>
      </dsp:nvSpPr>
      <dsp:spPr>
        <a:xfrm rot="5400000">
          <a:off x="-148485" y="2765216"/>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Stage 4</a:t>
          </a:r>
          <a:endParaRPr lang="en-US" sz="1500" kern="1200" dirty="0">
            <a:solidFill>
              <a:schemeClr val="tx1"/>
            </a:solidFill>
          </a:endParaRPr>
        </a:p>
      </dsp:txBody>
      <dsp:txXfrm rot="-5400000">
        <a:off x="1" y="2963196"/>
        <a:ext cx="692932" cy="296971"/>
      </dsp:txXfrm>
    </dsp:sp>
    <dsp:sp modelId="{78158B18-24BD-485F-9668-1231C4CF72EE}">
      <dsp:nvSpPr>
        <dsp:cNvPr id="0" name=""/>
        <dsp:cNvSpPr/>
      </dsp:nvSpPr>
      <dsp:spPr>
        <a:xfrm rot="5400000">
          <a:off x="3229103" y="80559"/>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baseline="0" dirty="0" smtClean="0"/>
            <a:t>Action plan developed</a:t>
          </a:r>
          <a:endParaRPr lang="en-US" sz="2800" kern="1200" baseline="0" dirty="0"/>
        </a:p>
      </dsp:txBody>
      <dsp:txXfrm rot="-5400000">
        <a:off x="692932" y="2648140"/>
        <a:ext cx="5684369" cy="580617"/>
      </dsp:txXfrm>
    </dsp:sp>
    <dsp:sp modelId="{08468311-5FA7-4842-B240-90C1F880C04F}">
      <dsp:nvSpPr>
        <dsp:cNvPr id="0" name=""/>
        <dsp:cNvSpPr/>
      </dsp:nvSpPr>
      <dsp:spPr>
        <a:xfrm rot="5400000">
          <a:off x="-148485" y="3636763"/>
          <a:ext cx="989903" cy="69293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baseline="0" dirty="0" smtClean="0">
              <a:solidFill>
                <a:schemeClr val="tx1"/>
              </a:solidFill>
            </a:rPr>
            <a:t>Stage 5</a:t>
          </a:r>
          <a:endParaRPr lang="en-US" sz="1500" kern="1200" baseline="0" dirty="0">
            <a:solidFill>
              <a:schemeClr val="tx1"/>
            </a:solidFill>
          </a:endParaRPr>
        </a:p>
      </dsp:txBody>
      <dsp:txXfrm rot="-5400000">
        <a:off x="1" y="3834743"/>
        <a:ext cx="692932" cy="296971"/>
      </dsp:txXfrm>
    </dsp:sp>
    <dsp:sp modelId="{B15292C0-9C4D-44B6-94B9-0243C7205D70}">
      <dsp:nvSpPr>
        <dsp:cNvPr id="0" name=""/>
        <dsp:cNvSpPr/>
      </dsp:nvSpPr>
      <dsp:spPr>
        <a:xfrm rot="5400000">
          <a:off x="3229103" y="952106"/>
          <a:ext cx="643437" cy="57157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baseline="0" dirty="0" smtClean="0"/>
            <a:t>Application submission 29 March 2019</a:t>
          </a:r>
          <a:endParaRPr lang="en-US" sz="2400" kern="1200" dirty="0"/>
        </a:p>
      </dsp:txBody>
      <dsp:txXfrm rot="-5400000">
        <a:off x="692932" y="3519687"/>
        <a:ext cx="5684369" cy="5806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vl1pPr>
          </a:lstStyle>
          <a:p>
            <a:endParaRPr lang="en-AU" altLang="x-none"/>
          </a:p>
        </p:txBody>
      </p:sp>
      <p:sp>
        <p:nvSpPr>
          <p:cNvPr id="3075"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x-none"/>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p>
        </p:txBody>
      </p:sp>
      <p:sp>
        <p:nvSpPr>
          <p:cNvPr id="3078"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vl1pPr>
          </a:lstStyle>
          <a:p>
            <a:endParaRPr lang="en-AU" altLang="x-none"/>
          </a:p>
        </p:txBody>
      </p:sp>
      <p:sp>
        <p:nvSpPr>
          <p:cNvPr id="3079"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68C604BE-0F0D-D04A-8219-1C702BFC3B16}" type="slidenum">
              <a:rPr lang="en-AU" altLang="x-none"/>
              <a:pPr/>
              <a:t>‹#›</a:t>
            </a:fld>
            <a:endParaRPr lang="en-AU"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a:t>
            </a:fld>
            <a:endParaRPr lang="en-AU" altLang="x-none"/>
          </a:p>
        </p:txBody>
      </p:sp>
    </p:spTree>
    <p:extLst>
      <p:ext uri="{BB962C8B-B14F-4D97-AF65-F5344CB8AC3E}">
        <p14:creationId xmlns:p14="http://schemas.microsoft.com/office/powerpoint/2010/main" val="238477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10</a:t>
            </a:fld>
            <a:endParaRPr lang="en-AU" altLang="x-non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dirty="0" smtClean="0"/>
              <a:t>In</a:t>
            </a:r>
            <a:r>
              <a:rPr lang="en-AU" baseline="0" dirty="0" smtClean="0"/>
              <a:t> 2013, the Australian Academy of Science realised that there was a significant problem with a gender imbalance in Australia’s scientific community.</a:t>
            </a:r>
          </a:p>
          <a:p>
            <a:endParaRPr lang="en-AU" baseline="0" dirty="0" smtClean="0"/>
          </a:p>
          <a:p>
            <a:r>
              <a:rPr lang="en-AU" baseline="0" dirty="0" smtClean="0"/>
              <a:t>In response, they established Science in Australia Gender Equity – or SAGE –  to explore options for advancing gender equity in Australian STEMM disciplines. </a:t>
            </a:r>
            <a:endParaRPr lang="en-AU" altLang="x-none" dirty="0" smtClean="0"/>
          </a:p>
          <a:p>
            <a:endParaRPr lang="en-AU" altLang="x-none" dirty="0" smtClean="0"/>
          </a:p>
          <a:p>
            <a:r>
              <a:rPr lang="en-AU" altLang="x-none" dirty="0" smtClean="0"/>
              <a:t>SAGE is piloting</a:t>
            </a:r>
            <a:r>
              <a:rPr lang="en-AU" altLang="x-none" baseline="0" dirty="0" smtClean="0"/>
              <a:t> the Athena SWAN Charter in Australia – so far 45 institutions have signed on as members of this initiative. </a:t>
            </a:r>
            <a:endParaRPr lang="x-none" altLang="x-none" dirty="0"/>
          </a:p>
        </p:txBody>
      </p:sp>
    </p:spTree>
    <p:extLst>
      <p:ext uri="{BB962C8B-B14F-4D97-AF65-F5344CB8AC3E}">
        <p14:creationId xmlns:p14="http://schemas.microsoft.com/office/powerpoint/2010/main" val="2651946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dirty="0" smtClean="0"/>
              <a:t>The Athena SWAN Charter is an evaluation and accreditation program</a:t>
            </a:r>
            <a:r>
              <a:rPr lang="en-AU" sz="1200" baseline="0" dirty="0" smtClean="0"/>
              <a:t>, established </a:t>
            </a:r>
            <a:r>
              <a:rPr lang="en-AU" sz="1200" dirty="0" smtClean="0"/>
              <a:t>in the UK in 2005.</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dirty="0" smtClean="0"/>
              <a:t>It evolved through the Athena Project</a:t>
            </a:r>
            <a:r>
              <a:rPr lang="en-AU" sz="1200" baseline="0" dirty="0" smtClean="0"/>
              <a:t> </a:t>
            </a:r>
            <a:r>
              <a:rPr lang="en-AU" sz="1200" dirty="0" smtClean="0"/>
              <a:t>and the Scientific Women’s Academic Network (SWAN)</a:t>
            </a:r>
            <a:r>
              <a:rPr lang="en-AU" sz="1200" baseline="0" dirty="0" smtClean="0"/>
              <a:t> – two initiatives that address the gender imbalance and inequities within STEMM higher education and research institutes. </a:t>
            </a:r>
          </a:p>
          <a:p>
            <a:pPr marL="0" indent="0">
              <a:buFont typeface="Arial" panose="020B0604020202020204" pitchFamily="34" charset="0"/>
              <a:buNone/>
            </a:pPr>
            <a:endParaRPr lang="en-AU" sz="1200" dirty="0" smtClean="0"/>
          </a:p>
          <a:p>
            <a:pPr marL="0" indent="0">
              <a:buFont typeface="Arial" panose="020B0604020202020204" pitchFamily="34" charset="0"/>
              <a:buNone/>
            </a:pPr>
            <a:r>
              <a:rPr lang="en-AU" sz="1200" dirty="0" smtClean="0"/>
              <a:t>Through Bronze, Silver and Gold Awards, the Charter recognises excellence in employment practices that advance and promote the careers of women and gender minorities in STEMM subjects.</a:t>
            </a:r>
          </a:p>
          <a:p>
            <a:pPr marL="0" indent="0">
              <a:buFont typeface="Arial" panose="020B0604020202020204" pitchFamily="34" charset="0"/>
              <a:buNone/>
            </a:pPr>
            <a:endParaRPr lang="en-AU" sz="1200" dirty="0" smtClean="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AU" sz="1200" dirty="0" smtClean="0"/>
              <a:t>It has</a:t>
            </a:r>
            <a:r>
              <a:rPr lang="en-AU" sz="1200" baseline="0" dirty="0" smtClean="0"/>
              <a:t> </a:t>
            </a:r>
            <a:r>
              <a:rPr lang="en-AU" sz="1200" dirty="0" smtClean="0"/>
              <a:t>had tremendous success in enhancing gender equity within research institutions in</a:t>
            </a:r>
            <a:r>
              <a:rPr lang="en-AU" sz="1200" baseline="0" dirty="0" smtClean="0"/>
              <a:t> the UK. </a:t>
            </a:r>
            <a:endParaRPr lang="en-AU" sz="1200"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11</a:t>
            </a:fld>
            <a:endParaRPr lang="en-AU" altLang="x-none"/>
          </a:p>
        </p:txBody>
      </p:sp>
    </p:spTree>
    <p:extLst>
      <p:ext uri="{BB962C8B-B14F-4D97-AF65-F5344CB8AC3E}">
        <p14:creationId xmlns:p14="http://schemas.microsoft.com/office/powerpoint/2010/main" val="1278364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You may be asking – why is this relevant to me?</a:t>
            </a:r>
          </a:p>
          <a:p>
            <a:endParaRPr lang="en-AU" dirty="0" smtClean="0"/>
          </a:p>
          <a:p>
            <a:r>
              <a:rPr lang="en-AU" dirty="0" smtClean="0"/>
              <a:t>It’s important to note that although</a:t>
            </a:r>
            <a:r>
              <a:rPr lang="en-AU" baseline="0" dirty="0" smtClean="0"/>
              <a:t> SAGE focuses on gender equity in the STEMM disciplines, at ANU we are taking a broader view and committing to improving equity and diversity within not only STEMM but also HASS disciplines, and for professional staff.</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12</a:t>
            </a:fld>
            <a:endParaRPr lang="en-AU" altLang="x-none"/>
          </a:p>
        </p:txBody>
      </p:sp>
    </p:spTree>
    <p:extLst>
      <p:ext uri="{BB962C8B-B14F-4D97-AF65-F5344CB8AC3E}">
        <p14:creationId xmlns:p14="http://schemas.microsoft.com/office/powerpoint/2010/main" val="3212788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smtClean="0">
                <a:solidFill>
                  <a:schemeClr val="tx1"/>
                </a:solidFill>
                <a:effectLst/>
                <a:latin typeface="Arial" charset="0"/>
                <a:ea typeface="Arial" charset="0"/>
                <a:cs typeface="Arial" charset="0"/>
              </a:rPr>
              <a:t>The ANU Self-Assessment Team (SAT) is chaired by the Provost, Professor Mike </a:t>
            </a:r>
            <a:r>
              <a:rPr lang="en-AU" sz="1200" b="0" i="0" kern="1200" dirty="0" err="1" smtClean="0">
                <a:solidFill>
                  <a:schemeClr val="tx1"/>
                </a:solidFill>
                <a:effectLst/>
                <a:latin typeface="Arial" charset="0"/>
                <a:ea typeface="Arial" charset="0"/>
                <a:cs typeface="Arial" charset="0"/>
              </a:rPr>
              <a:t>Calford</a:t>
            </a:r>
            <a:r>
              <a:rPr lang="en-AU" sz="1200" b="0" i="0" kern="1200" dirty="0" smtClean="0">
                <a:solidFill>
                  <a:schemeClr val="tx1"/>
                </a:solidFill>
                <a:effectLst/>
                <a:latin typeface="Arial" charset="0"/>
                <a:ea typeface="Arial" charset="0"/>
                <a:cs typeface="Arial" charset="0"/>
              </a:rPr>
              <a:t>, and is supported by a small team of professional staff. </a:t>
            </a:r>
          </a:p>
          <a:p>
            <a:endParaRPr lang="en-AU" sz="1200" b="0" i="0" kern="1200" dirty="0" smtClean="0">
              <a:solidFill>
                <a:schemeClr val="tx1"/>
              </a:solidFill>
              <a:effectLst/>
              <a:latin typeface="Arial" charset="0"/>
              <a:ea typeface="Arial" charset="0"/>
              <a:cs typeface="Arial" charset="0"/>
            </a:endParaRPr>
          </a:p>
          <a:p>
            <a:r>
              <a:rPr lang="en-AU" sz="1200" b="0" i="0" kern="1200" dirty="0" smtClean="0">
                <a:solidFill>
                  <a:schemeClr val="tx1"/>
                </a:solidFill>
                <a:effectLst/>
                <a:latin typeface="Arial" charset="0"/>
                <a:ea typeface="Arial" charset="0"/>
                <a:cs typeface="Arial" charset="0"/>
              </a:rPr>
              <a:t>The SAT membership is diverse and includes staff from across the University. </a:t>
            </a:r>
          </a:p>
          <a:p>
            <a:endParaRPr lang="en-AU" sz="1200" b="0" i="0" kern="1200" dirty="0" smtClean="0">
              <a:solidFill>
                <a:schemeClr val="tx1"/>
              </a:solidFill>
              <a:effectLst/>
              <a:latin typeface="Arial" charset="0"/>
              <a:ea typeface="Arial" charset="0"/>
              <a:cs typeface="Arial" charset="0"/>
            </a:endParaRPr>
          </a:p>
          <a:p>
            <a:r>
              <a:rPr lang="en-AU" sz="1200" b="0" i="0" kern="1200" dirty="0" smtClean="0">
                <a:solidFill>
                  <a:schemeClr val="tx1"/>
                </a:solidFill>
                <a:effectLst/>
                <a:latin typeface="Arial" charset="0"/>
                <a:ea typeface="Arial" charset="0"/>
                <a:cs typeface="Arial" charset="0"/>
              </a:rPr>
              <a:t>The SAT’s role is to oversee, guide, prepare and submit the application for SAGE Athena SWAN institutional Bronze Award.</a:t>
            </a:r>
            <a:endParaRPr lang="en-AU"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13</a:t>
            </a:fld>
            <a:endParaRPr lang="en-AU" altLang="x-none"/>
          </a:p>
        </p:txBody>
      </p:sp>
    </p:spTree>
    <p:extLst>
      <p:ext uri="{BB962C8B-B14F-4D97-AF65-F5344CB8AC3E}">
        <p14:creationId xmlns:p14="http://schemas.microsoft.com/office/powerpoint/2010/main" val="290241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We’ve largely completed the initial</a:t>
            </a:r>
            <a:r>
              <a:rPr lang="en-AU" baseline="0" dirty="0" smtClean="0"/>
              <a:t> data collection stages of the project, although some additional data collection and analysis is ongoing.</a:t>
            </a:r>
          </a:p>
          <a:p>
            <a:endParaRPr lang="en-AU" baseline="0" dirty="0" smtClean="0"/>
          </a:p>
          <a:p>
            <a:r>
              <a:rPr lang="en-AU" baseline="0" dirty="0" smtClean="0"/>
              <a:t>Shortly we’ll move into Stage 4</a:t>
            </a:r>
            <a:r>
              <a:rPr lang="en-AU" baseline="0" smtClean="0"/>
              <a:t>, where the </a:t>
            </a:r>
            <a:r>
              <a:rPr lang="en-AU" baseline="0" dirty="0" smtClean="0"/>
              <a:t>Self-Assessment team will develop a four-year action plan for gender equity at ANU.</a:t>
            </a:r>
            <a:endParaRPr lang="en-AU" dirty="0" smtClean="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15</a:t>
            </a:fld>
            <a:endParaRPr lang="en-AU" altLang="x-none"/>
          </a:p>
        </p:txBody>
      </p:sp>
    </p:spTree>
    <p:extLst>
      <p:ext uri="{BB962C8B-B14F-4D97-AF65-F5344CB8AC3E}">
        <p14:creationId xmlns:p14="http://schemas.microsoft.com/office/powerpoint/2010/main" val="298976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University has made some progress in some aspects of gender equity and inclusion over the past few years, but we know there is still a lot more to be done.</a:t>
            </a:r>
            <a:endParaRPr lang="en-GB" sz="1200" baseline="0" dirty="0" smtClean="0"/>
          </a:p>
          <a:p>
            <a:endParaRPr lang="en-GB" sz="1200" baseline="0" dirty="0" smtClean="0"/>
          </a:p>
          <a:p>
            <a:endParaRPr lang="en-GB" sz="1200" baseline="0"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16</a:t>
            </a:fld>
            <a:endParaRPr lang="en-AU" altLang="x-none"/>
          </a:p>
        </p:txBody>
      </p:sp>
    </p:spTree>
    <p:extLst>
      <p:ext uri="{BB962C8B-B14F-4D97-AF65-F5344CB8AC3E}">
        <p14:creationId xmlns:p14="http://schemas.microsoft.com/office/powerpoint/2010/main" val="3883107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questions</a:t>
            </a:r>
            <a:r>
              <a:rPr lang="en-AU" baseline="0" dirty="0" smtClean="0"/>
              <a:t> for you to consider. </a:t>
            </a:r>
            <a:r>
              <a:rPr lang="en-AU" baseline="0" smtClean="0"/>
              <a:t>We’d </a:t>
            </a:r>
            <a:r>
              <a:rPr lang="en-AU" baseline="0" dirty="0" smtClean="0"/>
              <a:t>appreciate your feedback and ideas. </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17</a:t>
            </a:fld>
            <a:endParaRPr lang="en-AU" altLang="x-none"/>
          </a:p>
        </p:txBody>
      </p:sp>
    </p:spTree>
    <p:extLst>
      <p:ext uri="{BB962C8B-B14F-4D97-AF65-F5344CB8AC3E}">
        <p14:creationId xmlns:p14="http://schemas.microsoft.com/office/powerpoint/2010/main" val="3634590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Arial" charset="0"/>
                <a:ea typeface="Arial" charset="0"/>
                <a:cs typeface="Arial" charset="0"/>
              </a:rPr>
              <a:t>We welcome</a:t>
            </a:r>
            <a:r>
              <a:rPr lang="en-AU" sz="1200" kern="1200" baseline="0" dirty="0" smtClean="0">
                <a:solidFill>
                  <a:schemeClr val="tx1"/>
                </a:solidFill>
                <a:effectLst/>
                <a:latin typeface="Arial" charset="0"/>
                <a:ea typeface="Arial" charset="0"/>
                <a:cs typeface="Arial" charset="0"/>
              </a:rPr>
              <a:t> your feedback </a:t>
            </a:r>
            <a:r>
              <a:rPr lang="en-AU" sz="1200" kern="1200" dirty="0" smtClean="0">
                <a:solidFill>
                  <a:schemeClr val="tx1"/>
                </a:solidFill>
                <a:effectLst/>
                <a:latin typeface="Arial" charset="0"/>
                <a:ea typeface="Arial" charset="0"/>
                <a:cs typeface="Arial" charset="0"/>
              </a:rPr>
              <a:t>on the project, and your suggestions for how we can make ANU a more inclusive and diverse place to work. </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18</a:t>
            </a:fld>
            <a:endParaRPr lang="en-AU" altLang="x-none"/>
          </a:p>
        </p:txBody>
      </p:sp>
    </p:spTree>
    <p:extLst>
      <p:ext uri="{BB962C8B-B14F-4D97-AF65-F5344CB8AC3E}">
        <p14:creationId xmlns:p14="http://schemas.microsoft.com/office/powerpoint/2010/main" val="114910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kern="1200" dirty="0" smtClean="0">
                <a:solidFill>
                  <a:schemeClr val="tx1"/>
                </a:solidFill>
                <a:effectLst/>
                <a:latin typeface="Arial" charset="0"/>
                <a:ea typeface="Arial" charset="0"/>
                <a:cs typeface="Arial" charset="0"/>
              </a:rPr>
              <a:t>Let’s begin by</a:t>
            </a:r>
            <a:r>
              <a:rPr lang="en-AU" sz="1200" kern="1200" baseline="0" dirty="0" smtClean="0">
                <a:solidFill>
                  <a:schemeClr val="tx1"/>
                </a:solidFill>
                <a:effectLst/>
                <a:latin typeface="Arial" charset="0"/>
                <a:ea typeface="Arial" charset="0"/>
                <a:cs typeface="Arial" charset="0"/>
              </a:rPr>
              <a:t> looking at the split of males to females among our academic staff at ANU. This graph shows the data for all colleges and disciplines across ANU, and we can see that w</a:t>
            </a:r>
            <a:r>
              <a:rPr lang="en-AU" sz="1200" kern="1200" dirty="0" smtClean="0">
                <a:solidFill>
                  <a:schemeClr val="tx1"/>
                </a:solidFill>
                <a:effectLst/>
                <a:latin typeface="Arial" charset="0"/>
                <a:ea typeface="Arial" charset="0"/>
                <a:cs typeface="Arial" charset="0"/>
              </a:rPr>
              <a:t>e are losing women from the academic career pipeline.</a:t>
            </a:r>
          </a:p>
          <a:p>
            <a:endParaRPr lang="en-AU" sz="1200" kern="1200" baseline="0" dirty="0" smtClean="0">
              <a:solidFill>
                <a:schemeClr val="tx1"/>
              </a:solidFill>
              <a:effectLst/>
              <a:latin typeface="Arial" charset="0"/>
              <a:ea typeface="Arial" charset="0"/>
              <a:cs typeface="Arial" charset="0"/>
            </a:endParaRPr>
          </a:p>
          <a:p>
            <a:endParaRPr lang="en-AU" sz="1200" kern="1200" baseline="0" dirty="0" smtClean="0">
              <a:solidFill>
                <a:schemeClr val="tx1"/>
              </a:solidFill>
              <a:effectLst/>
              <a:latin typeface="Arial" charset="0"/>
              <a:ea typeface="Arial" charset="0"/>
              <a:cs typeface="Arial" charset="0"/>
            </a:endParaRPr>
          </a:p>
          <a:p>
            <a:r>
              <a:rPr lang="en-AU" sz="1200" kern="1200" dirty="0" smtClean="0">
                <a:solidFill>
                  <a:schemeClr val="tx1"/>
                </a:solidFill>
                <a:effectLst/>
                <a:latin typeface="Arial" charset="0"/>
                <a:ea typeface="Arial" charset="0"/>
                <a:cs typeface="Arial" charset="0"/>
              </a:rPr>
              <a:t>At Level A there are roughly 45% females and 55% males. However, at Levels D and E there are three times as many men as there are women. </a:t>
            </a:r>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2</a:t>
            </a:fld>
            <a:endParaRPr lang="en-AU" altLang="x-none"/>
          </a:p>
        </p:txBody>
      </p:sp>
    </p:spTree>
    <p:extLst>
      <p:ext uri="{BB962C8B-B14F-4D97-AF65-F5344CB8AC3E}">
        <p14:creationId xmlns:p14="http://schemas.microsoft.com/office/powerpoint/2010/main" val="345478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a:t>
            </a:r>
            <a:r>
              <a:rPr lang="en-AU" baseline="0" dirty="0" smtClean="0"/>
              <a:t> we look at </a:t>
            </a:r>
            <a:r>
              <a:rPr lang="en-AU" baseline="0" dirty="0" smtClean="0"/>
              <a:t>professional </a:t>
            </a:r>
            <a:r>
              <a:rPr lang="en-AU" baseline="0" dirty="0" smtClean="0"/>
              <a:t>staff at ANU, </a:t>
            </a:r>
            <a:r>
              <a:rPr lang="en-AU" baseline="0" dirty="0" smtClean="0"/>
              <a:t>we can see that although the majority are women, there are still some imbalances.</a:t>
            </a:r>
            <a:endParaRPr lang="en-AU" baseline="0" dirty="0" smtClean="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3</a:t>
            </a:fld>
            <a:endParaRPr lang="en-AU" altLang="x-none"/>
          </a:p>
        </p:txBody>
      </p:sp>
    </p:spTree>
    <p:extLst>
      <p:ext uri="{BB962C8B-B14F-4D97-AF65-F5344CB8AC3E}">
        <p14:creationId xmlns:p14="http://schemas.microsoft.com/office/powerpoint/2010/main" val="2257101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When</a:t>
            </a:r>
            <a:r>
              <a:rPr lang="en-AU" baseline="0" dirty="0" smtClean="0"/>
              <a:t> we look at technical professional staff across ANU we can see there is a significant gender imbalance, with women concentrated at the lower and mid-levels.</a:t>
            </a:r>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4</a:t>
            </a:fld>
            <a:endParaRPr lang="en-AU" altLang="x-none"/>
          </a:p>
        </p:txBody>
      </p:sp>
    </p:spTree>
    <p:extLst>
      <p:ext uri="{BB962C8B-B14F-4D97-AF65-F5344CB8AC3E}">
        <p14:creationId xmlns:p14="http://schemas.microsoft.com/office/powerpoint/2010/main" val="414254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dirty="0" smtClean="0"/>
              <a:t>Overall,</a:t>
            </a:r>
            <a:r>
              <a:rPr lang="en-AU" sz="1200" baseline="0" dirty="0" smtClean="0"/>
              <a:t> when looking at </a:t>
            </a:r>
            <a:r>
              <a:rPr lang="en-AU" sz="1200" u="sng" baseline="0" dirty="0" smtClean="0"/>
              <a:t>all</a:t>
            </a:r>
            <a:r>
              <a:rPr lang="en-AU" sz="1200" baseline="0" dirty="0" smtClean="0"/>
              <a:t> professional staff across the University, we see a greater proportion of</a:t>
            </a:r>
            <a:r>
              <a:rPr lang="en-AU" sz="1200" dirty="0" smtClean="0"/>
              <a:t> women in the lower and mid-level administrative roles.</a:t>
            </a:r>
            <a:r>
              <a:rPr lang="en-AU" sz="1200" baseline="0" dirty="0" smtClean="0"/>
              <a:t> </a:t>
            </a:r>
            <a:r>
              <a:rPr lang="en-AU" sz="1200" dirty="0" smtClean="0"/>
              <a:t> 75%</a:t>
            </a:r>
            <a:r>
              <a:rPr lang="en-AU" sz="1200" baseline="0" dirty="0" smtClean="0"/>
              <a:t> of Level 5 staff and 76% of Level 6/7’s are women. This tapers off as seniority increases.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baseline="0" dirty="0" smtClean="0"/>
              <a:t>However, we’ve seen </a:t>
            </a:r>
            <a:r>
              <a:rPr lang="en-AU" sz="1200" baseline="0" dirty="0" smtClean="0"/>
              <a:t>a significant </a:t>
            </a:r>
            <a:r>
              <a:rPr lang="en-AU" sz="1200" baseline="0" dirty="0" smtClean="0"/>
              <a:t>improvement in terms of female representation at the Executive level – this has risen from 11% in 2012 to currently sit at 52%, as the result of a concerted ANU-wide effort in hiring more women for executive roles.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AU" sz="120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baseline="0" dirty="0" smtClean="0"/>
              <a:t>*</a:t>
            </a:r>
            <a:r>
              <a:rPr lang="en-AU" sz="1200" u="sng" baseline="0" dirty="0" smtClean="0"/>
              <a:t>Note</a:t>
            </a:r>
            <a:r>
              <a:rPr lang="en-AU" sz="1200" u="none" baseline="0" dirty="0" smtClean="0"/>
              <a:t>: </a:t>
            </a:r>
            <a:r>
              <a:rPr lang="en-AU" sz="1200" baseline="0" dirty="0" smtClean="0"/>
              <a:t>In July 2016, Vice-Chancellor Professor Brian Schmidt committed to a </a:t>
            </a:r>
            <a:r>
              <a:rPr lang="en-AU" sz="1200" b="0" i="0" kern="1200" dirty="0" smtClean="0">
                <a:solidFill>
                  <a:schemeClr val="tx1"/>
                </a:solidFill>
                <a:effectLst/>
                <a:latin typeface="Arial" charset="0"/>
                <a:ea typeface="Arial" charset="0"/>
                <a:cs typeface="Arial" charset="0"/>
              </a:rPr>
              <a:t>50:50 gender balance in leadership roles across the University, including Head of Schools, Directors, Deans, the University Executive, and administrative executive.</a:t>
            </a:r>
            <a:endParaRPr lang="en-AU" sz="1200" dirty="0" smtClean="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5</a:t>
            </a:fld>
            <a:endParaRPr lang="en-AU" altLang="x-none"/>
          </a:p>
        </p:txBody>
      </p:sp>
    </p:spTree>
    <p:extLst>
      <p:ext uri="{BB962C8B-B14F-4D97-AF65-F5344CB8AC3E}">
        <p14:creationId xmlns:p14="http://schemas.microsoft.com/office/powerpoint/2010/main" val="142931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why is ANU focusing on equity and diversity?</a:t>
            </a:r>
            <a:r>
              <a:rPr lang="en-AU" baseline="0" dirty="0" smtClean="0"/>
              <a:t> </a:t>
            </a:r>
          </a:p>
          <a:p>
            <a:r>
              <a:rPr lang="en-AU" baseline="0" dirty="0" smtClean="0"/>
              <a:t>Not only because it’s the right thing to do, but also because it benefits staff and the University as a whole. </a:t>
            </a:r>
            <a:endParaRPr lang="en-AU" dirty="0" smtClean="0"/>
          </a:p>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6</a:t>
            </a:fld>
            <a:endParaRPr lang="en-AU" altLang="x-none"/>
          </a:p>
        </p:txBody>
      </p:sp>
    </p:spTree>
    <p:extLst>
      <p:ext uri="{BB962C8B-B14F-4D97-AF65-F5344CB8AC3E}">
        <p14:creationId xmlns:p14="http://schemas.microsoft.com/office/powerpoint/2010/main" val="1141790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7</a:t>
            </a:fld>
            <a:endParaRPr lang="en-AU" altLang="x-none"/>
          </a:p>
        </p:txBody>
      </p:sp>
    </p:spTree>
    <p:extLst>
      <p:ext uri="{BB962C8B-B14F-4D97-AF65-F5344CB8AC3E}">
        <p14:creationId xmlns:p14="http://schemas.microsoft.com/office/powerpoint/2010/main" val="39961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3EA09-E4D9-3F49-9BA8-B447F6E8EEE0}" type="slidenum">
              <a:rPr lang="en-AU" altLang="x-none"/>
              <a:pPr/>
              <a:t>8</a:t>
            </a:fld>
            <a:endParaRPr lang="en-AU" altLang="x-none"/>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AU" sz="1200" kern="1200" dirty="0" smtClean="0">
                <a:solidFill>
                  <a:schemeClr val="tx1"/>
                </a:solidFill>
                <a:effectLst/>
                <a:latin typeface="Arial" charset="0"/>
                <a:ea typeface="Arial" charset="0"/>
                <a:cs typeface="Arial" charset="0"/>
              </a:rPr>
              <a:t>The</a:t>
            </a:r>
            <a:r>
              <a:rPr lang="en-AU" sz="1200" kern="1200" baseline="0" dirty="0" smtClean="0">
                <a:solidFill>
                  <a:schemeClr val="tx1"/>
                </a:solidFill>
                <a:effectLst/>
                <a:latin typeface="Arial" charset="0"/>
                <a:ea typeface="Arial" charset="0"/>
                <a:cs typeface="Arial" charset="0"/>
              </a:rPr>
              <a:t> ANU is</a:t>
            </a:r>
            <a:r>
              <a:rPr lang="en-AU" sz="1200" kern="1200" dirty="0" smtClean="0">
                <a:solidFill>
                  <a:schemeClr val="tx1"/>
                </a:solidFill>
                <a:effectLst/>
                <a:latin typeface="Arial" charset="0"/>
                <a:ea typeface="Arial" charset="0"/>
                <a:cs typeface="Arial" charset="0"/>
              </a:rPr>
              <a:t> committed to addressing gender inequity and actively</a:t>
            </a:r>
            <a:r>
              <a:rPr lang="en-AU" sz="1200" kern="1200" baseline="0" dirty="0" smtClean="0">
                <a:solidFill>
                  <a:schemeClr val="tx1"/>
                </a:solidFill>
                <a:effectLst/>
                <a:latin typeface="Arial" charset="0"/>
                <a:ea typeface="Arial" charset="0"/>
                <a:cs typeface="Arial" charset="0"/>
              </a:rPr>
              <a:t> working </a:t>
            </a:r>
            <a:r>
              <a:rPr lang="en-AU" sz="1200" kern="1200" dirty="0" smtClean="0">
                <a:solidFill>
                  <a:schemeClr val="tx1"/>
                </a:solidFill>
                <a:effectLst/>
                <a:latin typeface="Arial" charset="0"/>
                <a:ea typeface="Arial" charset="0"/>
                <a:cs typeface="Arial" charset="0"/>
              </a:rPr>
              <a:t>towards building a more inclusive workplace. </a:t>
            </a:r>
            <a:endParaRPr lang="en-AU" sz="1200" kern="1200" dirty="0">
              <a:solidFill>
                <a:schemeClr val="tx1"/>
              </a:solidFill>
              <a:effectLst/>
              <a:latin typeface="Arial" charset="0"/>
              <a:ea typeface="Arial" charset="0"/>
              <a:cs typeface="Arial" charset="0"/>
            </a:endParaRPr>
          </a:p>
        </p:txBody>
      </p:sp>
    </p:spTree>
    <p:extLst>
      <p:ext uri="{BB962C8B-B14F-4D97-AF65-F5344CB8AC3E}">
        <p14:creationId xmlns:p14="http://schemas.microsoft.com/office/powerpoint/2010/main" val="346634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baseline="0" dirty="0" smtClean="0"/>
              <a:t>ANU Vice-Chancellor Professor Brian Schmidt is committed to making ANU more equitable and inclusive. </a:t>
            </a:r>
          </a:p>
          <a:p>
            <a:r>
              <a:rPr lang="en-AU" i="0" baseline="0" dirty="0" smtClean="0"/>
              <a:t>In this video he shares some of the background on why ANU decided to take part in the SAGE pilot of the Athena SWAN charter, and how we will benefit from it.</a:t>
            </a:r>
            <a:endParaRPr lang="en-AU" i="0" dirty="0"/>
          </a:p>
        </p:txBody>
      </p:sp>
      <p:sp>
        <p:nvSpPr>
          <p:cNvPr id="4" name="Slide Number Placeholder 3"/>
          <p:cNvSpPr>
            <a:spLocks noGrp="1"/>
          </p:cNvSpPr>
          <p:nvPr>
            <p:ph type="sldNum" sz="quarter" idx="10"/>
          </p:nvPr>
        </p:nvSpPr>
        <p:spPr/>
        <p:txBody>
          <a:bodyPr/>
          <a:lstStyle/>
          <a:p>
            <a:fld id="{68C604BE-0F0D-D04A-8219-1C702BFC3B16}" type="slidenum">
              <a:rPr lang="en-AU" altLang="x-none" smtClean="0"/>
              <a:pPr/>
              <a:t>9</a:t>
            </a:fld>
            <a:endParaRPr lang="en-AU" altLang="x-none"/>
          </a:p>
        </p:txBody>
      </p:sp>
    </p:spTree>
    <p:extLst>
      <p:ext uri="{BB962C8B-B14F-4D97-AF65-F5344CB8AC3E}">
        <p14:creationId xmlns:p14="http://schemas.microsoft.com/office/powerpoint/2010/main" val="3531126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4652963"/>
            <a:ext cx="9144000" cy="2205037"/>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Grp="1" noChangeArrowheads="1"/>
          </p:cNvSpPr>
          <p:nvPr>
            <p:ph type="subTitle" idx="1"/>
          </p:nvPr>
        </p:nvSpPr>
        <p:spPr>
          <a:xfrm>
            <a:off x="468313" y="4652963"/>
            <a:ext cx="8280400" cy="519112"/>
          </a:xfrm>
        </p:spPr>
        <p:txBody>
          <a:bodyPr>
            <a:spAutoFit/>
          </a:bodyPr>
          <a:lstStyle>
            <a:lvl1pPr marL="0" indent="0">
              <a:buFontTx/>
              <a:buNone/>
              <a:defRPr sz="2800"/>
            </a:lvl1pPr>
          </a:lstStyle>
          <a:p>
            <a:pPr lvl="0"/>
            <a:r>
              <a:rPr lang="en-AU" altLang="x-none" noProof="0" smtClean="0"/>
              <a:t>Click to edit Master subtitle style</a:t>
            </a:r>
          </a:p>
        </p:txBody>
      </p:sp>
      <p:sp>
        <p:nvSpPr>
          <p:cNvPr id="8197" name="Rectangle 5"/>
          <p:cNvSpPr>
            <a:spLocks noGrp="1" noChangeArrowheads="1"/>
          </p:cNvSpPr>
          <p:nvPr>
            <p:ph type="dt" sz="half" idx="2"/>
          </p:nvPr>
        </p:nvSpPr>
        <p:spPr>
          <a:xfrm>
            <a:off x="457200" y="6245225"/>
            <a:ext cx="2133600" cy="476250"/>
          </a:xfrm>
        </p:spPr>
        <p:txBody>
          <a:bodyPr/>
          <a:lstStyle>
            <a:lvl1pPr algn="l">
              <a:defRPr/>
            </a:lvl1pPr>
          </a:lstStyle>
          <a:p>
            <a:endParaRPr lang="en-AU" altLang="x-none"/>
          </a:p>
        </p:txBody>
      </p:sp>
      <p:sp>
        <p:nvSpPr>
          <p:cNvPr id="8198" name="Rectangle 6"/>
          <p:cNvSpPr>
            <a:spLocks noGrp="1" noChangeArrowheads="1"/>
          </p:cNvSpPr>
          <p:nvPr>
            <p:ph type="ftr" sz="quarter" idx="3"/>
          </p:nvPr>
        </p:nvSpPr>
        <p:spPr>
          <a:xfrm>
            <a:off x="3124200" y="6245225"/>
            <a:ext cx="2895600" cy="476250"/>
          </a:xfrm>
        </p:spPr>
        <p:txBody>
          <a:bodyPr/>
          <a:lstStyle>
            <a:lvl1pPr algn="ctr">
              <a:defRPr/>
            </a:lvl1pPr>
          </a:lstStyle>
          <a:p>
            <a:r>
              <a:rPr lang="en-AU" altLang="x-none"/>
              <a:t>Footer text goes in here</a:t>
            </a:r>
          </a:p>
        </p:txBody>
      </p:sp>
      <p:sp>
        <p:nvSpPr>
          <p:cNvPr id="8199" name="Rectangle 7"/>
          <p:cNvSpPr>
            <a:spLocks noGrp="1" noChangeArrowheads="1"/>
          </p:cNvSpPr>
          <p:nvPr>
            <p:ph type="sldNum" sz="quarter" idx="4"/>
          </p:nvPr>
        </p:nvSpPr>
        <p:spPr>
          <a:xfrm>
            <a:off x="6553200" y="6245225"/>
            <a:ext cx="2133600" cy="476250"/>
          </a:xfrm>
        </p:spPr>
        <p:txBody>
          <a:bodyPr/>
          <a:lstStyle>
            <a:lvl1pPr>
              <a:defRPr/>
            </a:lvl1pPr>
          </a:lstStyle>
          <a:p>
            <a:fld id="{9F3E6DF8-AF08-4E4B-9CA5-1234BCB0AB19}" type="slidenum">
              <a:rPr lang="en-AU" altLang="x-none"/>
              <a:pPr/>
              <a:t>‹#›</a:t>
            </a:fld>
            <a:endParaRPr lang="en-AU" altLang="x-none"/>
          </a:p>
        </p:txBody>
      </p:sp>
      <p:sp>
        <p:nvSpPr>
          <p:cNvPr id="8200" name="Rectangle 8"/>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pic>
        <p:nvPicPr>
          <p:cNvPr id="8201" name="Picture 9" descr="ANU_LOGO_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extLst>
            <a:ext uri="{909E8E84-426E-40DD-AFC4-6F175D3DCCD1}">
              <a14:hiddenFill xmlns:a14="http://schemas.microsoft.com/office/drawing/2010/main">
                <a:solidFill>
                  <a:srgbClr val="FFFFFF"/>
                </a:solidFill>
              </a14:hiddenFill>
            </a:ext>
          </a:extLst>
        </p:spPr>
      </p:pic>
      <p:sp>
        <p:nvSpPr>
          <p:cNvPr id="8195" name="Rectangle 3"/>
          <p:cNvSpPr>
            <a:spLocks noGrp="1" noChangeArrowheads="1"/>
          </p:cNvSpPr>
          <p:nvPr>
            <p:ph type="ctrTitle"/>
          </p:nvPr>
        </p:nvSpPr>
        <p:spPr>
          <a:xfrm>
            <a:off x="468313" y="1919288"/>
            <a:ext cx="8207375" cy="641350"/>
          </a:xfrm>
        </p:spPr>
        <p:txBody>
          <a:bodyPr>
            <a:spAutoFit/>
          </a:bodyPr>
          <a:lstStyle>
            <a:lvl1pPr>
              <a:defRPr>
                <a:solidFill>
                  <a:schemeClr val="tx1"/>
                </a:solidFill>
              </a:defRPr>
            </a:lvl1pPr>
          </a:lstStyle>
          <a:p>
            <a:pPr lvl="0"/>
            <a:r>
              <a:rPr lang="en-AU" altLang="x-none"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AC6AF67C-1848-A64D-A1D8-DC5EA66A4258}" type="slidenum">
              <a:rPr lang="en-AU" altLang="x-none"/>
              <a:pPr/>
              <a:t>‹#›</a:t>
            </a:fld>
            <a:endParaRPr lang="en-AU" altLang="x-none"/>
          </a:p>
        </p:txBody>
      </p:sp>
    </p:spTree>
    <p:extLst>
      <p:ext uri="{BB962C8B-B14F-4D97-AF65-F5344CB8AC3E}">
        <p14:creationId xmlns:p14="http://schemas.microsoft.com/office/powerpoint/2010/main" val="97835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765175"/>
            <a:ext cx="2058988" cy="53609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5175"/>
            <a:ext cx="6029325"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A0CE8A18-DF49-B248-B740-D51F7349A537}" type="slidenum">
              <a:rPr lang="en-AU" altLang="x-none"/>
              <a:pPr/>
              <a:t>‹#›</a:t>
            </a:fld>
            <a:endParaRPr lang="en-AU" altLang="x-none"/>
          </a:p>
        </p:txBody>
      </p:sp>
    </p:spTree>
    <p:extLst>
      <p:ext uri="{BB962C8B-B14F-4D97-AF65-F5344CB8AC3E}">
        <p14:creationId xmlns:p14="http://schemas.microsoft.com/office/powerpoint/2010/main" val="212839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F89FC6BB-8C27-F94A-91F2-E83A92A465D1}" type="slidenum">
              <a:rPr lang="en-AU" altLang="x-none"/>
              <a:pPr/>
              <a:t>‹#›</a:t>
            </a:fld>
            <a:endParaRPr lang="en-AU" altLang="x-none"/>
          </a:p>
        </p:txBody>
      </p:sp>
    </p:spTree>
    <p:extLst>
      <p:ext uri="{BB962C8B-B14F-4D97-AF65-F5344CB8AC3E}">
        <p14:creationId xmlns:p14="http://schemas.microsoft.com/office/powerpoint/2010/main" val="1579714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ltLang="x-none"/>
          </a:p>
        </p:txBody>
      </p:sp>
      <p:sp>
        <p:nvSpPr>
          <p:cNvPr id="5" name="Footer Placeholder 4"/>
          <p:cNvSpPr>
            <a:spLocks noGrp="1"/>
          </p:cNvSpPr>
          <p:nvPr>
            <p:ph type="ftr" sz="quarter" idx="11"/>
          </p:nvPr>
        </p:nvSpPr>
        <p:spPr/>
        <p:txBody>
          <a:bodyPr/>
          <a:lstStyle>
            <a:lvl1pPr>
              <a:defRPr/>
            </a:lvl1pPr>
          </a:lstStyle>
          <a:p>
            <a:r>
              <a:rPr lang="en-AU" altLang="x-none"/>
              <a:t>Footer text goes in here</a:t>
            </a:r>
          </a:p>
        </p:txBody>
      </p:sp>
      <p:sp>
        <p:nvSpPr>
          <p:cNvPr id="6" name="Slide Number Placeholder 5"/>
          <p:cNvSpPr>
            <a:spLocks noGrp="1"/>
          </p:cNvSpPr>
          <p:nvPr>
            <p:ph type="sldNum" sz="quarter" idx="12"/>
          </p:nvPr>
        </p:nvSpPr>
        <p:spPr/>
        <p:txBody>
          <a:bodyPr/>
          <a:lstStyle>
            <a:lvl1pPr>
              <a:defRPr/>
            </a:lvl1pPr>
          </a:lstStyle>
          <a:p>
            <a:fld id="{7687EAC1-25B4-6649-AB5D-4B7E84931DA7}" type="slidenum">
              <a:rPr lang="en-AU" altLang="x-none"/>
              <a:pPr/>
              <a:t>‹#›</a:t>
            </a:fld>
            <a:endParaRPr lang="en-AU" altLang="x-none"/>
          </a:p>
        </p:txBody>
      </p:sp>
    </p:spTree>
    <p:extLst>
      <p:ext uri="{BB962C8B-B14F-4D97-AF65-F5344CB8AC3E}">
        <p14:creationId xmlns:p14="http://schemas.microsoft.com/office/powerpoint/2010/main" val="929559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16113"/>
            <a:ext cx="4038600" cy="4210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1DA24F7C-11E0-8C43-95D0-813906CF76BC}" type="slidenum">
              <a:rPr lang="en-AU" altLang="x-none"/>
              <a:pPr/>
              <a:t>‹#›</a:t>
            </a:fld>
            <a:endParaRPr lang="en-AU" altLang="x-none"/>
          </a:p>
        </p:txBody>
      </p:sp>
    </p:spTree>
    <p:extLst>
      <p:ext uri="{BB962C8B-B14F-4D97-AF65-F5344CB8AC3E}">
        <p14:creationId xmlns:p14="http://schemas.microsoft.com/office/powerpoint/2010/main" val="16281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ltLang="x-none"/>
          </a:p>
        </p:txBody>
      </p:sp>
      <p:sp>
        <p:nvSpPr>
          <p:cNvPr id="8" name="Footer Placeholder 7"/>
          <p:cNvSpPr>
            <a:spLocks noGrp="1"/>
          </p:cNvSpPr>
          <p:nvPr>
            <p:ph type="ftr" sz="quarter" idx="11"/>
          </p:nvPr>
        </p:nvSpPr>
        <p:spPr/>
        <p:txBody>
          <a:bodyPr/>
          <a:lstStyle>
            <a:lvl1pPr>
              <a:defRPr/>
            </a:lvl1pPr>
          </a:lstStyle>
          <a:p>
            <a:r>
              <a:rPr lang="en-AU" altLang="x-none"/>
              <a:t>Footer text goes in here</a:t>
            </a:r>
          </a:p>
        </p:txBody>
      </p:sp>
      <p:sp>
        <p:nvSpPr>
          <p:cNvPr id="9" name="Slide Number Placeholder 8"/>
          <p:cNvSpPr>
            <a:spLocks noGrp="1"/>
          </p:cNvSpPr>
          <p:nvPr>
            <p:ph type="sldNum" sz="quarter" idx="12"/>
          </p:nvPr>
        </p:nvSpPr>
        <p:spPr/>
        <p:txBody>
          <a:bodyPr/>
          <a:lstStyle>
            <a:lvl1pPr>
              <a:defRPr/>
            </a:lvl1pPr>
          </a:lstStyle>
          <a:p>
            <a:fld id="{B5DB8171-D680-7343-8453-43227B20E101}" type="slidenum">
              <a:rPr lang="en-AU" altLang="x-none"/>
              <a:pPr/>
              <a:t>‹#›</a:t>
            </a:fld>
            <a:endParaRPr lang="en-AU" altLang="x-none"/>
          </a:p>
        </p:txBody>
      </p:sp>
    </p:spTree>
    <p:extLst>
      <p:ext uri="{BB962C8B-B14F-4D97-AF65-F5344CB8AC3E}">
        <p14:creationId xmlns:p14="http://schemas.microsoft.com/office/powerpoint/2010/main" val="56283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ltLang="x-none"/>
          </a:p>
        </p:txBody>
      </p:sp>
      <p:sp>
        <p:nvSpPr>
          <p:cNvPr id="4" name="Footer Placeholder 3"/>
          <p:cNvSpPr>
            <a:spLocks noGrp="1"/>
          </p:cNvSpPr>
          <p:nvPr>
            <p:ph type="ftr" sz="quarter" idx="11"/>
          </p:nvPr>
        </p:nvSpPr>
        <p:spPr/>
        <p:txBody>
          <a:bodyPr/>
          <a:lstStyle>
            <a:lvl1pPr>
              <a:defRPr/>
            </a:lvl1pPr>
          </a:lstStyle>
          <a:p>
            <a:r>
              <a:rPr lang="en-AU" altLang="x-none"/>
              <a:t>Footer text goes in here</a:t>
            </a:r>
          </a:p>
        </p:txBody>
      </p:sp>
      <p:sp>
        <p:nvSpPr>
          <p:cNvPr id="5" name="Slide Number Placeholder 4"/>
          <p:cNvSpPr>
            <a:spLocks noGrp="1"/>
          </p:cNvSpPr>
          <p:nvPr>
            <p:ph type="sldNum" sz="quarter" idx="12"/>
          </p:nvPr>
        </p:nvSpPr>
        <p:spPr/>
        <p:txBody>
          <a:bodyPr/>
          <a:lstStyle>
            <a:lvl1pPr>
              <a:defRPr/>
            </a:lvl1pPr>
          </a:lstStyle>
          <a:p>
            <a:fld id="{D0817F97-46B2-A643-88E5-074E7847BE3C}" type="slidenum">
              <a:rPr lang="en-AU" altLang="x-none"/>
              <a:pPr/>
              <a:t>‹#›</a:t>
            </a:fld>
            <a:endParaRPr lang="en-AU" altLang="x-none"/>
          </a:p>
        </p:txBody>
      </p:sp>
    </p:spTree>
    <p:extLst>
      <p:ext uri="{BB962C8B-B14F-4D97-AF65-F5344CB8AC3E}">
        <p14:creationId xmlns:p14="http://schemas.microsoft.com/office/powerpoint/2010/main" val="202056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ltLang="x-none"/>
          </a:p>
        </p:txBody>
      </p:sp>
      <p:sp>
        <p:nvSpPr>
          <p:cNvPr id="3" name="Footer Placeholder 2"/>
          <p:cNvSpPr>
            <a:spLocks noGrp="1"/>
          </p:cNvSpPr>
          <p:nvPr>
            <p:ph type="ftr" sz="quarter" idx="11"/>
          </p:nvPr>
        </p:nvSpPr>
        <p:spPr/>
        <p:txBody>
          <a:bodyPr/>
          <a:lstStyle>
            <a:lvl1pPr>
              <a:defRPr/>
            </a:lvl1pPr>
          </a:lstStyle>
          <a:p>
            <a:r>
              <a:rPr lang="en-AU" altLang="x-none"/>
              <a:t>Footer text goes in here</a:t>
            </a:r>
          </a:p>
        </p:txBody>
      </p:sp>
      <p:sp>
        <p:nvSpPr>
          <p:cNvPr id="4" name="Slide Number Placeholder 3"/>
          <p:cNvSpPr>
            <a:spLocks noGrp="1"/>
          </p:cNvSpPr>
          <p:nvPr>
            <p:ph type="sldNum" sz="quarter" idx="12"/>
          </p:nvPr>
        </p:nvSpPr>
        <p:spPr/>
        <p:txBody>
          <a:bodyPr/>
          <a:lstStyle>
            <a:lvl1pPr>
              <a:defRPr/>
            </a:lvl1pPr>
          </a:lstStyle>
          <a:p>
            <a:fld id="{B3BDD000-5D8E-4740-8C73-50BC10866A03}" type="slidenum">
              <a:rPr lang="en-AU" altLang="x-none"/>
              <a:pPr/>
              <a:t>‹#›</a:t>
            </a:fld>
            <a:endParaRPr lang="en-AU" altLang="x-none"/>
          </a:p>
        </p:txBody>
      </p:sp>
    </p:spTree>
    <p:extLst>
      <p:ext uri="{BB962C8B-B14F-4D97-AF65-F5344CB8AC3E}">
        <p14:creationId xmlns:p14="http://schemas.microsoft.com/office/powerpoint/2010/main" val="154445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BF5A8E7A-4098-AB4E-8356-97C0B71B5837}" type="slidenum">
              <a:rPr lang="en-AU" altLang="x-none"/>
              <a:pPr/>
              <a:t>‹#›</a:t>
            </a:fld>
            <a:endParaRPr lang="en-AU" altLang="x-none"/>
          </a:p>
        </p:txBody>
      </p:sp>
    </p:spTree>
    <p:extLst>
      <p:ext uri="{BB962C8B-B14F-4D97-AF65-F5344CB8AC3E}">
        <p14:creationId xmlns:p14="http://schemas.microsoft.com/office/powerpoint/2010/main" val="106851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ltLang="x-none"/>
          </a:p>
        </p:txBody>
      </p:sp>
      <p:sp>
        <p:nvSpPr>
          <p:cNvPr id="6" name="Footer Placeholder 5"/>
          <p:cNvSpPr>
            <a:spLocks noGrp="1"/>
          </p:cNvSpPr>
          <p:nvPr>
            <p:ph type="ftr" sz="quarter" idx="11"/>
          </p:nvPr>
        </p:nvSpPr>
        <p:spPr/>
        <p:txBody>
          <a:bodyPr/>
          <a:lstStyle>
            <a:lvl1pPr>
              <a:defRPr/>
            </a:lvl1pPr>
          </a:lstStyle>
          <a:p>
            <a:r>
              <a:rPr lang="en-AU" altLang="x-none"/>
              <a:t>Footer text goes in here</a:t>
            </a:r>
          </a:p>
        </p:txBody>
      </p:sp>
      <p:sp>
        <p:nvSpPr>
          <p:cNvPr id="7" name="Slide Number Placeholder 6"/>
          <p:cNvSpPr>
            <a:spLocks noGrp="1"/>
          </p:cNvSpPr>
          <p:nvPr>
            <p:ph type="sldNum" sz="quarter" idx="12"/>
          </p:nvPr>
        </p:nvSpPr>
        <p:spPr/>
        <p:txBody>
          <a:bodyPr/>
          <a:lstStyle>
            <a:lvl1pPr>
              <a:defRPr/>
            </a:lvl1pPr>
          </a:lstStyle>
          <a:p>
            <a:fld id="{BBFA26A6-4122-6144-85F0-3BBCE759E0C0}" type="slidenum">
              <a:rPr lang="en-AU" altLang="x-none"/>
              <a:pPr/>
              <a:t>‹#›</a:t>
            </a:fld>
            <a:endParaRPr lang="en-AU" altLang="x-none"/>
          </a:p>
        </p:txBody>
      </p:sp>
    </p:spTree>
    <p:extLst>
      <p:ext uri="{BB962C8B-B14F-4D97-AF65-F5344CB8AC3E}">
        <p14:creationId xmlns:p14="http://schemas.microsoft.com/office/powerpoint/2010/main" val="123255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597650"/>
            <a:ext cx="9144000" cy="260350"/>
          </a:xfrm>
          <a:prstGeom prst="rect">
            <a:avLst/>
          </a:prstGeom>
          <a:solidFill>
            <a:srgbClr val="94B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468313" y="7651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ltLang="x-none"/>
              <a:t>Click to edit Master title style</a:t>
            </a:r>
          </a:p>
        </p:txBody>
      </p:sp>
      <p:sp>
        <p:nvSpPr>
          <p:cNvPr id="1027" name="Rectangle 3"/>
          <p:cNvSpPr>
            <a:spLocks noGrp="1" noChangeArrowheads="1"/>
          </p:cNvSpPr>
          <p:nvPr>
            <p:ph type="body" idx="1"/>
          </p:nvPr>
        </p:nvSpPr>
        <p:spPr bwMode="auto">
          <a:xfrm>
            <a:off x="457200" y="1916113"/>
            <a:ext cx="8229600"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ltLang="x-none"/>
              <a:t>Click to edit Master text styles</a:t>
            </a:r>
          </a:p>
          <a:p>
            <a:pPr lvl="1"/>
            <a:r>
              <a:rPr lang="en-AU" altLang="x-none"/>
              <a:t>Second level</a:t>
            </a:r>
          </a:p>
          <a:p>
            <a:pPr lvl="2"/>
            <a:r>
              <a:rPr lang="en-AU" altLang="x-none"/>
              <a:t>Third level</a:t>
            </a:r>
          </a:p>
          <a:p>
            <a:pPr lvl="3"/>
            <a:r>
              <a:rPr lang="en-AU" altLang="x-none"/>
              <a:t>Fourth level</a:t>
            </a:r>
          </a:p>
          <a:p>
            <a:pPr lvl="4"/>
            <a:r>
              <a:rPr lang="en-AU" altLang="x-none"/>
              <a:t>Fifth level</a:t>
            </a:r>
          </a:p>
        </p:txBody>
      </p:sp>
      <p:sp>
        <p:nvSpPr>
          <p:cNvPr id="1028" name="Rectangle 4"/>
          <p:cNvSpPr>
            <a:spLocks noGrp="1" noChangeArrowheads="1"/>
          </p:cNvSpPr>
          <p:nvPr>
            <p:ph type="dt" sz="half" idx="2"/>
          </p:nvPr>
        </p:nvSpPr>
        <p:spPr bwMode="auto">
          <a:xfrm>
            <a:off x="5724525" y="659765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x-none"/>
          </a:p>
        </p:txBody>
      </p:sp>
      <p:sp>
        <p:nvSpPr>
          <p:cNvPr id="1029" name="Rectangle 5"/>
          <p:cNvSpPr>
            <a:spLocks noGrp="1" noChangeArrowheads="1"/>
          </p:cNvSpPr>
          <p:nvPr>
            <p:ph type="ftr" sz="quarter" idx="3"/>
          </p:nvPr>
        </p:nvSpPr>
        <p:spPr bwMode="auto">
          <a:xfrm>
            <a:off x="395288" y="6597650"/>
            <a:ext cx="5040312"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r>
              <a:rPr lang="en-AU" altLang="x-none"/>
              <a:t>Footer text goes in here</a:t>
            </a:r>
          </a:p>
        </p:txBody>
      </p:sp>
      <p:sp>
        <p:nvSpPr>
          <p:cNvPr id="1030" name="Rectangle 6"/>
          <p:cNvSpPr>
            <a:spLocks noGrp="1" noChangeArrowheads="1"/>
          </p:cNvSpPr>
          <p:nvPr>
            <p:ph type="sldNum" sz="quarter" idx="4"/>
          </p:nvPr>
        </p:nvSpPr>
        <p:spPr bwMode="auto">
          <a:xfrm>
            <a:off x="8101013" y="6597650"/>
            <a:ext cx="5857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E0600C36-DE0C-DF4C-AAF5-1561733FE351}" type="slidenum">
              <a:rPr lang="en-AU" altLang="x-none"/>
              <a:pPr/>
              <a:t>‹#›</a:t>
            </a:fld>
            <a:endParaRPr lang="en-AU" altLang="x-none"/>
          </a:p>
        </p:txBody>
      </p:sp>
      <p:sp>
        <p:nvSpPr>
          <p:cNvPr id="1031" name="Rectangle 7"/>
          <p:cNvSpPr>
            <a:spLocks noChangeArrowheads="1"/>
          </p:cNvSpPr>
          <p:nvPr/>
        </p:nvSpPr>
        <p:spPr bwMode="auto">
          <a:xfrm>
            <a:off x="0" y="0"/>
            <a:ext cx="9144000" cy="765175"/>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x-none" altLang="x-none"/>
          </a:p>
        </p:txBody>
      </p:sp>
      <p:pic>
        <p:nvPicPr>
          <p:cNvPr id="1033" name="Picture 9" descr="ANU_LOGO_WHI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313" y="115888"/>
            <a:ext cx="1511300" cy="52546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services.anu.edu.au/human-resources/respect-inclusion/athena-swan/athena-swan-at-anu" TargetMode="External"/><Relationship Id="rId4" Type="http://schemas.openxmlformats.org/officeDocument/2006/relationships/hyperlink" Target="mailto:SAGE@anu.edu.a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AGE@anu.edu.a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services.anu.edu.au/human-resources/respect-inclusion/athena-swan/athena-swan-at-anu"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l2zEhHQio4"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ctrTitle"/>
          </p:nvPr>
        </p:nvSpPr>
        <p:spPr>
          <a:xfrm>
            <a:off x="504825" y="1173524"/>
            <a:ext cx="8207375" cy="1846659"/>
          </a:xfrm>
        </p:spPr>
        <p:txBody>
          <a:bodyPr/>
          <a:lstStyle/>
          <a:p>
            <a:r>
              <a:rPr lang="en-AU" altLang="x-none" sz="5400" dirty="0" smtClean="0"/>
              <a:t>SAGE Athena SWAN Pilot</a:t>
            </a:r>
            <a:r>
              <a:rPr lang="en-AU" altLang="x-none" dirty="0" smtClean="0"/>
              <a:t/>
            </a:r>
            <a:br>
              <a:rPr lang="en-AU" altLang="x-none" dirty="0" smtClean="0"/>
            </a:br>
            <a:r>
              <a:rPr lang="en-AU" altLang="x-none" dirty="0" smtClean="0"/>
              <a:t/>
            </a:r>
            <a:br>
              <a:rPr lang="en-AU" altLang="x-none" dirty="0" smtClean="0"/>
            </a:br>
            <a:endParaRPr lang="x-none" altLang="x-none" sz="2400" i="1" dirty="0"/>
          </a:p>
        </p:txBody>
      </p:sp>
      <p:sp>
        <p:nvSpPr>
          <p:cNvPr id="20485" name="Rectangle 5"/>
          <p:cNvSpPr>
            <a:spLocks noGrp="1" noChangeArrowheads="1"/>
          </p:cNvSpPr>
          <p:nvPr>
            <p:ph type="subTitle" idx="1"/>
          </p:nvPr>
        </p:nvSpPr>
        <p:spPr>
          <a:xfrm>
            <a:off x="504825" y="5301208"/>
            <a:ext cx="8280400" cy="523220"/>
          </a:xfrm>
        </p:spPr>
        <p:txBody>
          <a:bodyPr/>
          <a:lstStyle/>
          <a:p>
            <a:r>
              <a:rPr lang="en-AU" altLang="x-none" i="1" dirty="0" smtClean="0"/>
              <a:t>Information for ANU Professional Staff</a:t>
            </a:r>
            <a:endParaRPr lang="x-none" altLang="x-none"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2780928"/>
            <a:ext cx="2440106" cy="13683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2711818"/>
            <a:ext cx="2160240" cy="12014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9EAE221-151F-0449-8E81-A7E6796DBECA}" type="slidenum">
              <a:rPr lang="en-AU" altLang="x-none"/>
              <a:pPr/>
              <a:t>10</a:t>
            </a:fld>
            <a:endParaRPr lang="en-AU" altLang="x-none"/>
          </a:p>
        </p:txBody>
      </p:sp>
      <p:sp>
        <p:nvSpPr>
          <p:cNvPr id="14339" name="Rectangle 3"/>
          <p:cNvSpPr>
            <a:spLocks noGrp="1" noChangeArrowheads="1"/>
          </p:cNvSpPr>
          <p:nvPr>
            <p:ph type="body" idx="1"/>
          </p:nvPr>
        </p:nvSpPr>
        <p:spPr>
          <a:xfrm>
            <a:off x="251520" y="393632"/>
            <a:ext cx="8435280" cy="5400600"/>
          </a:xfrm>
        </p:spPr>
        <p:txBody>
          <a:bodyPr/>
          <a:lstStyle/>
          <a:p>
            <a:endParaRPr lang="en-AU" dirty="0" smtClean="0"/>
          </a:p>
          <a:p>
            <a:endParaRPr lang="en-AU" dirty="0"/>
          </a:p>
          <a:p>
            <a:endParaRPr lang="en-AU" dirty="0" smtClean="0"/>
          </a:p>
          <a:p>
            <a:endParaRPr lang="en-AU" dirty="0" smtClean="0"/>
          </a:p>
          <a:p>
            <a:pPr algn="just">
              <a:spcBef>
                <a:spcPts val="1200"/>
              </a:spcBef>
              <a:spcAft>
                <a:spcPts val="1200"/>
              </a:spcAft>
            </a:pPr>
            <a:r>
              <a:rPr lang="en-AU" sz="2300" dirty="0"/>
              <a:t>SAGE is a national program promoting gender equity and </a:t>
            </a:r>
            <a:r>
              <a:rPr lang="en-AU" sz="2300" dirty="0" smtClean="0"/>
              <a:t>diversity </a:t>
            </a:r>
            <a:r>
              <a:rPr lang="en-AU" sz="2300" dirty="0"/>
              <a:t>in </a:t>
            </a:r>
            <a:r>
              <a:rPr lang="en-AU" sz="2300" dirty="0" smtClean="0"/>
              <a:t>STEMM through the Australian pilot of the Athena SWAN Charter.</a:t>
            </a:r>
            <a:endParaRPr lang="en-AU" sz="2300" dirty="0"/>
          </a:p>
          <a:p>
            <a:pPr algn="just">
              <a:spcBef>
                <a:spcPts val="1200"/>
              </a:spcBef>
              <a:spcAft>
                <a:spcPts val="1200"/>
              </a:spcAft>
            </a:pPr>
            <a:r>
              <a:rPr lang="en-AU" sz="2300" dirty="0" smtClean="0"/>
              <a:t>Established 2014, partly in response to the fact that no women were shortlisted for the Australian Academy of Science Fellowships in 2013</a:t>
            </a:r>
          </a:p>
          <a:p>
            <a:pPr algn="just">
              <a:spcBef>
                <a:spcPts val="1200"/>
              </a:spcBef>
              <a:spcAft>
                <a:spcPts val="1200"/>
              </a:spcAft>
            </a:pPr>
            <a:r>
              <a:rPr lang="en-AU" altLang="x-none" sz="2300" dirty="0" smtClean="0"/>
              <a:t>SAGE is run by Australian </a:t>
            </a:r>
            <a:r>
              <a:rPr lang="en-AU" altLang="x-none" sz="2300" dirty="0"/>
              <a:t>Academy of </a:t>
            </a:r>
            <a:r>
              <a:rPr lang="en-AU" altLang="x-none" sz="2300" dirty="0" smtClean="0"/>
              <a:t>Science </a:t>
            </a:r>
            <a:r>
              <a:rPr lang="en-AU" altLang="x-none" sz="2300" dirty="0"/>
              <a:t>in partnership with the Academy of Technology and Engineering (ATSE)</a:t>
            </a:r>
            <a:endParaRPr lang="x-none" altLang="x-none" sz="23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947630"/>
            <a:ext cx="4344541" cy="1615657"/>
          </a:xfrm>
          <a:prstGeom prst="rect">
            <a:avLst/>
          </a:prstGeom>
        </p:spPr>
      </p:pic>
      <p:sp>
        <p:nvSpPr>
          <p:cNvPr id="5" name="TextBox 4"/>
          <p:cNvSpPr txBox="1"/>
          <p:nvPr/>
        </p:nvSpPr>
        <p:spPr>
          <a:xfrm>
            <a:off x="2400300" y="116633"/>
            <a:ext cx="5484068" cy="553998"/>
          </a:xfrm>
          <a:prstGeom prst="rect">
            <a:avLst/>
          </a:prstGeom>
          <a:noFill/>
        </p:spPr>
        <p:txBody>
          <a:bodyPr wrap="square" rtlCol="0">
            <a:spAutoFit/>
          </a:bodyPr>
          <a:lstStyle/>
          <a:p>
            <a:r>
              <a:rPr lang="en-AU" sz="3000" b="1" dirty="0" smtClean="0">
                <a:solidFill>
                  <a:schemeClr val="bg1"/>
                </a:solidFill>
              </a:rPr>
              <a:t>What is SAGE?</a:t>
            </a:r>
          </a:p>
        </p:txBody>
      </p:sp>
    </p:spTree>
    <p:extLst>
      <p:ext uri="{BB962C8B-B14F-4D97-AF65-F5344CB8AC3E}">
        <p14:creationId xmlns:p14="http://schemas.microsoft.com/office/powerpoint/2010/main" val="1245697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908720"/>
            <a:ext cx="4536504" cy="2523148"/>
          </a:xfrm>
          <a:prstGeom prst="rect">
            <a:avLst/>
          </a:prstGeom>
        </p:spPr>
      </p:pic>
      <p:sp>
        <p:nvSpPr>
          <p:cNvPr id="4" name="Slide Number Placeholder 3"/>
          <p:cNvSpPr>
            <a:spLocks noGrp="1"/>
          </p:cNvSpPr>
          <p:nvPr>
            <p:ph type="sldNum" sz="quarter" idx="12"/>
          </p:nvPr>
        </p:nvSpPr>
        <p:spPr/>
        <p:txBody>
          <a:bodyPr/>
          <a:lstStyle/>
          <a:p>
            <a:fld id="{F89FC6BB-8C27-F94A-91F2-E83A92A465D1}" type="slidenum">
              <a:rPr lang="en-AU" altLang="x-none" smtClean="0"/>
              <a:pPr/>
              <a:t>11</a:t>
            </a:fld>
            <a:endParaRPr lang="en-AU" altLang="x-none"/>
          </a:p>
        </p:txBody>
      </p:sp>
      <p:sp>
        <p:nvSpPr>
          <p:cNvPr id="9" name="TextBox 8"/>
          <p:cNvSpPr txBox="1"/>
          <p:nvPr/>
        </p:nvSpPr>
        <p:spPr>
          <a:xfrm>
            <a:off x="2400300" y="116633"/>
            <a:ext cx="5484068" cy="553998"/>
          </a:xfrm>
          <a:prstGeom prst="rect">
            <a:avLst/>
          </a:prstGeom>
          <a:noFill/>
        </p:spPr>
        <p:txBody>
          <a:bodyPr wrap="square" rtlCol="0">
            <a:spAutoFit/>
          </a:bodyPr>
          <a:lstStyle/>
          <a:p>
            <a:r>
              <a:rPr lang="en-AU" sz="3000" b="1" dirty="0" smtClean="0">
                <a:solidFill>
                  <a:schemeClr val="bg1"/>
                </a:solidFill>
              </a:rPr>
              <a:t>What is Athena SWAN?</a:t>
            </a:r>
          </a:p>
        </p:txBody>
      </p:sp>
      <p:sp>
        <p:nvSpPr>
          <p:cNvPr id="11" name="TextBox 10"/>
          <p:cNvSpPr txBox="1"/>
          <p:nvPr/>
        </p:nvSpPr>
        <p:spPr>
          <a:xfrm>
            <a:off x="70992" y="3610876"/>
            <a:ext cx="9073008" cy="3354765"/>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AU" sz="2400" dirty="0"/>
              <a:t>The Athena SWAN Charter is an evaluation and accreditation program </a:t>
            </a:r>
            <a:endParaRPr lang="en-AU" sz="2400" dirty="0" smtClean="0"/>
          </a:p>
          <a:p>
            <a:pPr marL="285750" indent="-285750">
              <a:spcBef>
                <a:spcPts val="1200"/>
              </a:spcBef>
              <a:spcAft>
                <a:spcPts val="1200"/>
              </a:spcAft>
              <a:buFont typeface="Arial" panose="020B0604020202020204" pitchFamily="34" charset="0"/>
              <a:buChar char="•"/>
            </a:pPr>
            <a:r>
              <a:rPr lang="en-AU" sz="2400" dirty="0" smtClean="0"/>
              <a:t>The Charter recognises excellence in employment practices that advance the careers of women and gender minorities</a:t>
            </a:r>
          </a:p>
          <a:p>
            <a:pPr marL="285750" indent="-285750">
              <a:spcBef>
                <a:spcPts val="1200"/>
              </a:spcBef>
              <a:spcAft>
                <a:spcPts val="1200"/>
              </a:spcAft>
              <a:buFont typeface="Arial" panose="020B0604020202020204" pitchFamily="34" charset="0"/>
              <a:buChar char="•"/>
            </a:pPr>
            <a:r>
              <a:rPr lang="en-AU" sz="2400" dirty="0" smtClean="0"/>
              <a:t>To read the Ten Principles of the Athena SWAN Charter, see </a:t>
            </a:r>
            <a:r>
              <a:rPr lang="en-AU" sz="2400" u="sng" dirty="0" smtClean="0"/>
              <a:t>www.services.anu.edu.au/sage</a:t>
            </a:r>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2859833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7766" y="1412776"/>
            <a:ext cx="8229600" cy="4210050"/>
          </a:xfrm>
        </p:spPr>
        <p:txBody>
          <a:bodyPr/>
          <a:lstStyle/>
          <a:p>
            <a:pPr marL="0" indent="0">
              <a:buNone/>
            </a:pPr>
            <a:r>
              <a:rPr lang="en-AU" dirty="0" smtClean="0"/>
              <a:t>While SAGE focuses </a:t>
            </a:r>
            <a:r>
              <a:rPr lang="en-AU" dirty="0"/>
              <a:t>on </a:t>
            </a:r>
            <a:r>
              <a:rPr lang="en-AU" dirty="0" smtClean="0"/>
              <a:t>gender equity within the </a:t>
            </a:r>
            <a:r>
              <a:rPr lang="en-AU" dirty="0"/>
              <a:t>STEMM </a:t>
            </a:r>
            <a:r>
              <a:rPr lang="en-AU" dirty="0" smtClean="0"/>
              <a:t>disciplines, ANU is committed to inclusion and diversity more broadly.</a:t>
            </a:r>
            <a:br>
              <a:rPr lang="en-AU" dirty="0" smtClean="0"/>
            </a:br>
            <a:endParaRPr lang="en-AU" dirty="0" smtClean="0"/>
          </a:p>
          <a:p>
            <a:pPr marL="0" indent="0">
              <a:buNone/>
            </a:pPr>
            <a:r>
              <a:rPr lang="en-AU" dirty="0" smtClean="0"/>
              <a:t>As part of the SAGE Athena SWAN project at ANU, we are working towards greater equity and inclusion within </a:t>
            </a:r>
            <a:r>
              <a:rPr lang="en-AU" u="sng" dirty="0" smtClean="0"/>
              <a:t>all</a:t>
            </a:r>
            <a:r>
              <a:rPr lang="en-AU" dirty="0" smtClean="0"/>
              <a:t> disciplines and groups of staff across the University.</a:t>
            </a:r>
          </a:p>
          <a:p>
            <a:endParaRPr lang="en-AU"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12</a:t>
            </a:fld>
            <a:endParaRPr lang="en-AU" altLang="x-none"/>
          </a:p>
        </p:txBody>
      </p:sp>
    </p:spTree>
    <p:extLst>
      <p:ext uri="{BB962C8B-B14F-4D97-AF65-F5344CB8AC3E}">
        <p14:creationId xmlns:p14="http://schemas.microsoft.com/office/powerpoint/2010/main" val="1006156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13</a:t>
            </a:fld>
            <a:endParaRPr lang="en-AU" altLang="x-none"/>
          </a:p>
        </p:txBody>
      </p:sp>
      <p:sp>
        <p:nvSpPr>
          <p:cNvPr id="5" name="Content Placeholder 2"/>
          <p:cNvSpPr txBox="1">
            <a:spLocks/>
          </p:cNvSpPr>
          <p:nvPr/>
        </p:nvSpPr>
        <p:spPr bwMode="auto">
          <a:xfrm>
            <a:off x="209665" y="836712"/>
            <a:ext cx="8322775"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7000"/>
              </a:lnSpc>
              <a:spcAft>
                <a:spcPts val="0"/>
              </a:spcAft>
              <a:buFontTx/>
              <a:buNone/>
            </a:pPr>
            <a:r>
              <a:rPr lang="en-AU" dirty="0" smtClean="0"/>
              <a:t>Self-Assessment Team</a:t>
            </a:r>
          </a:p>
          <a:p>
            <a:pPr marL="0" indent="0">
              <a:lnSpc>
                <a:spcPct val="107000"/>
              </a:lnSpc>
              <a:spcAft>
                <a:spcPts val="0"/>
              </a:spcAft>
              <a:buFontTx/>
              <a:buNone/>
            </a:pPr>
            <a:endParaRPr lang="en-AU" dirty="0" smtClean="0"/>
          </a:p>
          <a:p>
            <a:pPr marL="0" indent="0" algn="just">
              <a:spcBef>
                <a:spcPts val="1400"/>
              </a:spcBef>
              <a:spcAft>
                <a:spcPts val="1400"/>
              </a:spcAft>
              <a:buFontTx/>
              <a:buNone/>
            </a:pPr>
            <a:endParaRPr lang="en-AU" dirty="0" smtClean="0"/>
          </a:p>
          <a:p>
            <a:pPr marL="0" indent="0" algn="just">
              <a:spcBef>
                <a:spcPts val="1400"/>
              </a:spcBef>
              <a:spcAft>
                <a:spcPts val="1400"/>
              </a:spcAft>
              <a:buFontTx/>
              <a:buNone/>
            </a:pPr>
            <a:endParaRPr lang="en-AU" dirty="0"/>
          </a:p>
        </p:txBody>
      </p:sp>
      <p:graphicFrame>
        <p:nvGraphicFramePr>
          <p:cNvPr id="6" name="Table 5"/>
          <p:cNvGraphicFramePr>
            <a:graphicFrameLocks noGrp="1"/>
          </p:cNvGraphicFramePr>
          <p:nvPr>
            <p:extLst/>
          </p:nvPr>
        </p:nvGraphicFramePr>
        <p:xfrm>
          <a:off x="242002" y="1466296"/>
          <a:ext cx="8496944" cy="4951267"/>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272907022"/>
                    </a:ext>
                  </a:extLst>
                </a:gridCol>
                <a:gridCol w="5544616">
                  <a:extLst>
                    <a:ext uri="{9D8B030D-6E8A-4147-A177-3AD203B41FA5}">
                      <a16:colId xmlns:a16="http://schemas.microsoft.com/office/drawing/2014/main" val="1097719985"/>
                    </a:ext>
                  </a:extLst>
                </a:gridCol>
              </a:tblGrid>
              <a:tr h="372306">
                <a:tc>
                  <a:txBody>
                    <a:bodyPr/>
                    <a:lstStyle/>
                    <a:p>
                      <a:pPr algn="ctr" fontAlgn="b"/>
                      <a:r>
                        <a:rPr lang="en-AU" sz="1400" u="none" strike="noStrike" dirty="0">
                          <a:solidFill>
                            <a:schemeClr val="tx1"/>
                          </a:solidFill>
                          <a:effectLst/>
                        </a:rPr>
                        <a:t>Name</a:t>
                      </a:r>
                      <a:endParaRPr lang="en-AU" sz="1400" b="1"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AU" sz="1400" u="none" strike="noStrike" dirty="0">
                          <a:solidFill>
                            <a:schemeClr val="tx1"/>
                          </a:solidFill>
                          <a:effectLst/>
                        </a:rPr>
                        <a:t>Area</a:t>
                      </a:r>
                      <a:endParaRPr lang="en-AU" sz="1400" b="1"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9474272"/>
                  </a:ext>
                </a:extLst>
              </a:tr>
              <a:tr h="504056">
                <a:tc>
                  <a:txBody>
                    <a:bodyPr/>
                    <a:lstStyle/>
                    <a:p>
                      <a:pPr algn="l" fontAlgn="b"/>
                      <a:r>
                        <a:rPr lang="en-AU" sz="1300" u="none" strike="noStrike" dirty="0">
                          <a:effectLst/>
                        </a:rPr>
                        <a:t>Professor </a:t>
                      </a:r>
                      <a:r>
                        <a:rPr lang="en-AU" sz="1300" u="none" strike="noStrike" dirty="0" smtClean="0">
                          <a:effectLst/>
                        </a:rPr>
                        <a:t>Mike </a:t>
                      </a:r>
                      <a:r>
                        <a:rPr lang="en-AU" sz="1300" u="none" strike="noStrike" dirty="0" err="1" smtClean="0">
                          <a:effectLst/>
                        </a:rPr>
                        <a:t>Calford</a:t>
                      </a:r>
                      <a:r>
                        <a:rPr lang="en-AU" sz="1300" u="none" strike="noStrike" dirty="0" smtClean="0">
                          <a:effectLst/>
                        </a:rPr>
                        <a:t> (Chair)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Provost</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46227938"/>
                  </a:ext>
                </a:extLst>
              </a:tr>
              <a:tr h="504056">
                <a:tc>
                  <a:txBody>
                    <a:bodyPr/>
                    <a:lstStyle/>
                    <a:p>
                      <a:pPr algn="l" fontAlgn="b"/>
                      <a:r>
                        <a:rPr lang="en-AU" sz="1300" u="none" strike="noStrike" dirty="0">
                          <a:effectLst/>
                        </a:rPr>
                        <a:t>Professor Richard Baker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Pro Vice-Chancellor University Experience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2208121"/>
                  </a:ext>
                </a:extLst>
              </a:tr>
              <a:tr h="504056">
                <a:tc>
                  <a:txBody>
                    <a:bodyPr/>
                    <a:lstStyle/>
                    <a:p>
                      <a:pPr algn="l" fontAlgn="b"/>
                      <a:r>
                        <a:rPr lang="en-AU" sz="1300" u="none" strike="noStrike" dirty="0">
                          <a:effectLst/>
                        </a:rPr>
                        <a:t>Dr Nadine White</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Human Resources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8998507"/>
                  </a:ext>
                </a:extLst>
              </a:tr>
              <a:tr h="504056">
                <a:tc>
                  <a:txBody>
                    <a:bodyPr/>
                    <a:lstStyle/>
                    <a:p>
                      <a:pPr algn="l" fontAlgn="b"/>
                      <a:r>
                        <a:rPr lang="en-AU" sz="1300" u="none" strike="noStrike" dirty="0">
                          <a:effectLst/>
                        </a:rPr>
                        <a:t>Ms Richelle Hilton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Planning and Performance Measurement</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99494416"/>
                  </a:ext>
                </a:extLst>
              </a:tr>
              <a:tr h="504056">
                <a:tc>
                  <a:txBody>
                    <a:bodyPr/>
                    <a:lstStyle/>
                    <a:p>
                      <a:pPr algn="l" fontAlgn="b"/>
                      <a:r>
                        <a:rPr lang="en-AU" sz="1300" u="none" strike="noStrike" dirty="0" smtClean="0">
                          <a:effectLst/>
                        </a:rPr>
                        <a:t>Professor </a:t>
                      </a:r>
                      <a:r>
                        <a:rPr lang="en-AU" sz="1300" u="none" strike="noStrike" dirty="0">
                          <a:effectLst/>
                        </a:rPr>
                        <a:t>Rae Frances</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Dean, ANU College of Arts &amp; Social Sciences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0468980"/>
                  </a:ext>
                </a:extLst>
              </a:tr>
              <a:tr h="504056">
                <a:tc>
                  <a:txBody>
                    <a:bodyPr/>
                    <a:lstStyle/>
                    <a:p>
                      <a:pPr algn="l" fontAlgn="b"/>
                      <a:r>
                        <a:rPr lang="en-AU" sz="1300" u="none" strike="noStrike" dirty="0" smtClean="0">
                          <a:effectLst/>
                        </a:rPr>
                        <a:t>Professor </a:t>
                      </a:r>
                      <a:r>
                        <a:rPr lang="en-AU" sz="1300" u="none" strike="noStrike" dirty="0">
                          <a:effectLst/>
                        </a:rPr>
                        <a:t>Elanor Huntington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Dean, ANU College of Engineering &amp; Computer 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149380"/>
                  </a:ext>
                </a:extLst>
              </a:tr>
              <a:tr h="504056">
                <a:tc>
                  <a:txBody>
                    <a:bodyPr/>
                    <a:lstStyle/>
                    <a:p>
                      <a:pPr algn="l" fontAlgn="b"/>
                      <a:r>
                        <a:rPr lang="en-AU" sz="1300" u="none" strike="noStrike" dirty="0" smtClean="0">
                          <a:effectLst/>
                        </a:rPr>
                        <a:t>Professor </a:t>
                      </a:r>
                      <a:r>
                        <a:rPr lang="en-AU" sz="1300" u="none" strike="noStrike" dirty="0">
                          <a:effectLst/>
                        </a:rPr>
                        <a:t>Paul Pickering</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Research School of Humanities and the Arts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09993381"/>
                  </a:ext>
                </a:extLst>
              </a:tr>
              <a:tr h="504056">
                <a:tc>
                  <a:txBody>
                    <a:bodyPr/>
                    <a:lstStyle/>
                    <a:p>
                      <a:pPr algn="l" fontAlgn="b"/>
                      <a:r>
                        <a:rPr lang="en-AU" sz="1300" u="none" strike="noStrike" dirty="0" smtClean="0">
                          <a:effectLst/>
                        </a:rPr>
                        <a:t>Professor </a:t>
                      </a:r>
                      <a:r>
                        <a:rPr lang="en-AU" sz="1300" u="none" strike="noStrike" dirty="0">
                          <a:effectLst/>
                        </a:rPr>
                        <a:t>Stephen Eggins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Director, ANU College of </a:t>
                      </a:r>
                      <a:r>
                        <a:rPr lang="en-AU" sz="1300" u="none" strike="noStrike" dirty="0" smtClean="0">
                          <a:effectLst/>
                        </a:rPr>
                        <a:t>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36749549"/>
                  </a:ext>
                </a:extLst>
              </a:tr>
              <a:tr h="546513">
                <a:tc>
                  <a:txBody>
                    <a:bodyPr/>
                    <a:lstStyle/>
                    <a:p>
                      <a:pPr algn="l" fontAlgn="b"/>
                      <a:r>
                        <a:rPr lang="en-AU" sz="1300" u="none" strike="noStrike" dirty="0" smtClean="0">
                          <a:effectLst/>
                        </a:rPr>
                        <a:t>Professor </a:t>
                      </a:r>
                      <a:r>
                        <a:rPr lang="en-AU" sz="1300" u="none" strike="noStrike" dirty="0">
                          <a:effectLst/>
                        </a:rPr>
                        <a:t>John Evans</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College </a:t>
                      </a:r>
                      <a:r>
                        <a:rPr lang="en-AU" sz="1300" u="none" strike="noStrike" dirty="0">
                          <a:effectLst/>
                        </a:rPr>
                        <a:t>of </a:t>
                      </a:r>
                      <a:r>
                        <a:rPr lang="en-AU" sz="1300" u="none" strike="noStrike" dirty="0" smtClean="0">
                          <a:effectLst/>
                        </a:rPr>
                        <a:t>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2021098"/>
                  </a:ext>
                </a:extLst>
              </a:tr>
            </a:tbl>
          </a:graphicData>
        </a:graphic>
      </p:graphicFrame>
      <p:sp>
        <p:nvSpPr>
          <p:cNvPr id="8" name="Rectangle 2"/>
          <p:cNvSpPr txBox="1">
            <a:spLocks noChangeArrowheads="1"/>
          </p:cNvSpPr>
          <p:nvPr/>
        </p:nvSpPr>
        <p:spPr bwMode="auto">
          <a:xfrm>
            <a:off x="4644008" y="-186805"/>
            <a:ext cx="63001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SAGE Athena SWAN at ANU</a:t>
            </a:r>
            <a:endParaRPr lang="x-none" altLang="x-none" sz="2400" b="1" dirty="0">
              <a:solidFill>
                <a:schemeClr val="bg1"/>
              </a:solidFill>
            </a:endParaRPr>
          </a:p>
        </p:txBody>
      </p:sp>
    </p:spTree>
    <p:extLst>
      <p:ext uri="{BB962C8B-B14F-4D97-AF65-F5344CB8AC3E}">
        <p14:creationId xmlns:p14="http://schemas.microsoft.com/office/powerpoint/2010/main" val="1327244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14</a:t>
            </a:fld>
            <a:endParaRPr lang="en-AU" altLang="x-none"/>
          </a:p>
        </p:txBody>
      </p:sp>
      <p:sp>
        <p:nvSpPr>
          <p:cNvPr id="7" name="Rectangle 6"/>
          <p:cNvSpPr/>
          <p:nvPr/>
        </p:nvSpPr>
        <p:spPr>
          <a:xfrm>
            <a:off x="251520" y="836712"/>
            <a:ext cx="7849493" cy="580993"/>
          </a:xfrm>
          <a:prstGeom prst="rect">
            <a:avLst/>
          </a:prstGeom>
        </p:spPr>
        <p:txBody>
          <a:bodyPr wrap="square">
            <a:spAutoFit/>
          </a:bodyPr>
          <a:lstStyle/>
          <a:p>
            <a:pPr marL="0" indent="0">
              <a:lnSpc>
                <a:spcPct val="107000"/>
              </a:lnSpc>
              <a:spcAft>
                <a:spcPts val="0"/>
              </a:spcAft>
              <a:buNone/>
            </a:pPr>
            <a:r>
              <a:rPr lang="en-AU" sz="3200" dirty="0"/>
              <a:t>Self-Assessment </a:t>
            </a:r>
            <a:r>
              <a:rPr lang="en-AU" sz="3200" dirty="0" smtClean="0"/>
              <a:t>Team </a:t>
            </a:r>
            <a:r>
              <a:rPr lang="en-AU" sz="2400" dirty="0" smtClean="0"/>
              <a:t>(continued)</a:t>
            </a:r>
            <a:endParaRPr lang="en-AU" sz="2400" dirty="0"/>
          </a:p>
        </p:txBody>
      </p:sp>
      <p:graphicFrame>
        <p:nvGraphicFramePr>
          <p:cNvPr id="8" name="Table 7"/>
          <p:cNvGraphicFramePr>
            <a:graphicFrameLocks noGrp="1"/>
          </p:cNvGraphicFramePr>
          <p:nvPr>
            <p:extLst/>
          </p:nvPr>
        </p:nvGraphicFramePr>
        <p:xfrm>
          <a:off x="251520" y="1390242"/>
          <a:ext cx="8496944" cy="5179949"/>
        </p:xfrm>
        <a:graphic>
          <a:graphicData uri="http://schemas.openxmlformats.org/drawingml/2006/table">
            <a:tbl>
              <a:tblPr firstRow="1" bandRow="1">
                <a:tableStyleId>{35758FB7-9AC5-4552-8A53-C91805E547FA}</a:tableStyleId>
              </a:tblPr>
              <a:tblGrid>
                <a:gridCol w="3168352">
                  <a:extLst>
                    <a:ext uri="{9D8B030D-6E8A-4147-A177-3AD203B41FA5}">
                      <a16:colId xmlns:a16="http://schemas.microsoft.com/office/drawing/2014/main" val="583058886"/>
                    </a:ext>
                  </a:extLst>
                </a:gridCol>
                <a:gridCol w="5328592">
                  <a:extLst>
                    <a:ext uri="{9D8B030D-6E8A-4147-A177-3AD203B41FA5}">
                      <a16:colId xmlns:a16="http://schemas.microsoft.com/office/drawing/2014/main" val="3840851216"/>
                    </a:ext>
                  </a:extLst>
                </a:gridCol>
              </a:tblGrid>
              <a:tr h="437215">
                <a:tc>
                  <a:txBody>
                    <a:bodyPr/>
                    <a:lstStyle/>
                    <a:p>
                      <a:pPr algn="ctr" fontAlgn="b"/>
                      <a:r>
                        <a:rPr lang="en-AU" sz="1400" u="none" strike="noStrike" dirty="0">
                          <a:solidFill>
                            <a:schemeClr val="tx1"/>
                          </a:solidFill>
                          <a:effectLst/>
                        </a:rPr>
                        <a:t>Name</a:t>
                      </a:r>
                      <a:endParaRPr lang="en-AU" sz="1400" b="1" i="0" u="none" strike="noStrike" dirty="0">
                        <a:solidFill>
                          <a:schemeClr val="tx1"/>
                        </a:solidFill>
                        <a:effectLst/>
                        <a:latin typeface="Calibri" panose="020F0502020204030204" pitchFamily="34" charset="0"/>
                      </a:endParaRPr>
                    </a:p>
                  </a:txBody>
                  <a:tcPr marL="9525" marR="9525" marT="9525" marB="0" anchor="ctr">
                    <a:solidFill>
                      <a:schemeClr val="accent1"/>
                    </a:solidFill>
                  </a:tcPr>
                </a:tc>
                <a:tc>
                  <a:txBody>
                    <a:bodyPr/>
                    <a:lstStyle/>
                    <a:p>
                      <a:pPr algn="ctr" fontAlgn="b"/>
                      <a:r>
                        <a:rPr lang="en-AU" sz="1400" u="none" strike="noStrike" dirty="0">
                          <a:solidFill>
                            <a:schemeClr val="tx1"/>
                          </a:solidFill>
                          <a:effectLst/>
                        </a:rPr>
                        <a:t>Area</a:t>
                      </a:r>
                      <a:endParaRPr lang="en-AU" sz="1400" b="1" i="0" u="none" strike="noStrike" dirty="0">
                        <a:solidFill>
                          <a:schemeClr val="tx1"/>
                        </a:solidFill>
                        <a:effectLst/>
                        <a:latin typeface="Calibri" panose="020F0502020204030204" pitchFamily="34" charset="0"/>
                      </a:endParaRPr>
                    </a:p>
                  </a:txBody>
                  <a:tcPr marL="9525" marR="9525" marT="9525" marB="0" anchor="ctr">
                    <a:solidFill>
                      <a:schemeClr val="accent1"/>
                    </a:solidFill>
                  </a:tcPr>
                </a:tc>
                <a:extLst>
                  <a:ext uri="{0D108BD9-81ED-4DB2-BD59-A6C34878D82A}">
                    <a16:rowId xmlns:a16="http://schemas.microsoft.com/office/drawing/2014/main" val="2842188234"/>
                  </a:ext>
                </a:extLst>
              </a:tr>
              <a:tr h="478391">
                <a:tc>
                  <a:txBody>
                    <a:bodyPr/>
                    <a:lstStyle/>
                    <a:p>
                      <a:pPr algn="l" fontAlgn="b"/>
                      <a:r>
                        <a:rPr lang="en-AU" sz="1300" u="none" strike="noStrike" dirty="0">
                          <a:effectLst/>
                        </a:rPr>
                        <a:t>Mr Jamiyl Mosley</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Head of Hall Burton &amp; Garran </a:t>
                      </a:r>
                      <a:r>
                        <a:rPr lang="en-AU" sz="1300" u="none" strike="noStrike" dirty="0" smtClean="0">
                          <a:effectLst/>
                        </a:rPr>
                        <a:t>Hall</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47614317"/>
                  </a:ext>
                </a:extLst>
              </a:tr>
              <a:tr h="478391">
                <a:tc>
                  <a:txBody>
                    <a:bodyPr/>
                    <a:lstStyle/>
                    <a:p>
                      <a:pPr algn="l" fontAlgn="b"/>
                      <a:r>
                        <a:rPr lang="en-AU" sz="1300" u="none" strike="noStrike" dirty="0" smtClean="0">
                          <a:effectLst/>
                        </a:rPr>
                        <a:t>Dr </a:t>
                      </a:r>
                      <a:r>
                        <a:rPr lang="en-AU" sz="1300" u="none" strike="noStrike" dirty="0" err="1" smtClean="0">
                          <a:effectLst/>
                        </a:rPr>
                        <a:t>Jananie</a:t>
                      </a:r>
                      <a:r>
                        <a:rPr lang="en-AU" sz="1300" u="none" strike="noStrike" dirty="0" smtClean="0">
                          <a:effectLst/>
                        </a:rPr>
                        <a:t> William</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b="0" i="0" u="none" strike="noStrike" dirty="0" smtClean="0">
                          <a:solidFill>
                            <a:schemeClr val="dk1"/>
                          </a:solidFill>
                          <a:effectLst/>
                          <a:latin typeface="+mn-lt"/>
                        </a:rPr>
                        <a:t>ANU</a:t>
                      </a:r>
                      <a:r>
                        <a:rPr lang="en-AU" sz="1300" b="0" i="0" u="none" strike="noStrike" baseline="0" dirty="0" smtClean="0">
                          <a:solidFill>
                            <a:schemeClr val="dk1"/>
                          </a:solidFill>
                          <a:effectLst/>
                          <a:latin typeface="+mn-lt"/>
                        </a:rPr>
                        <a:t> College of Business &amp; Economics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1690714"/>
                  </a:ext>
                </a:extLst>
              </a:tr>
              <a:tr h="478391">
                <a:tc>
                  <a:txBody>
                    <a:bodyPr/>
                    <a:lstStyle/>
                    <a:p>
                      <a:pPr algn="l" fontAlgn="b"/>
                      <a:r>
                        <a:rPr lang="en-AU" sz="1300" u="none" strike="noStrike" dirty="0" smtClean="0">
                          <a:effectLst/>
                        </a:rPr>
                        <a:t>Professor </a:t>
                      </a:r>
                      <a:r>
                        <a:rPr lang="en-AU" sz="1300" u="none" strike="noStrike" dirty="0">
                          <a:effectLst/>
                        </a:rPr>
                        <a:t>Steve Blackburn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Engineering &amp; Computer Science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96335489"/>
                  </a:ext>
                </a:extLst>
              </a:tr>
              <a:tr h="478391">
                <a:tc>
                  <a:txBody>
                    <a:bodyPr/>
                    <a:lstStyle/>
                    <a:p>
                      <a:pPr algn="l" fontAlgn="b"/>
                      <a:r>
                        <a:rPr lang="en-AU" sz="1300" u="none" strike="noStrike" dirty="0" smtClean="0">
                          <a:effectLst/>
                        </a:rPr>
                        <a:t>Associate Professor </a:t>
                      </a:r>
                      <a:r>
                        <a:rPr lang="en-AU" sz="1300" u="none" strike="noStrike" dirty="0">
                          <a:effectLst/>
                        </a:rPr>
                        <a:t>Kuntala Lahiri-Dutt</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Asia &amp; the Pacific</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82389672"/>
                  </a:ext>
                </a:extLst>
              </a:tr>
              <a:tr h="478391">
                <a:tc>
                  <a:txBody>
                    <a:bodyPr/>
                    <a:lstStyle/>
                    <a:p>
                      <a:pPr algn="l" fontAlgn="b"/>
                      <a:r>
                        <a:rPr lang="en-AU" sz="1300" u="none" strike="noStrike" dirty="0" smtClean="0">
                          <a:effectLst/>
                        </a:rPr>
                        <a:t>Associate</a:t>
                      </a:r>
                      <a:r>
                        <a:rPr lang="en-AU" sz="1300" u="none" strike="noStrike" baseline="0" dirty="0" smtClean="0">
                          <a:effectLst/>
                        </a:rPr>
                        <a:t> Professor </a:t>
                      </a:r>
                      <a:r>
                        <a:rPr lang="en-AU" sz="1300" u="none" strike="noStrike" dirty="0" smtClean="0">
                          <a:effectLst/>
                        </a:rPr>
                        <a:t>Mark </a:t>
                      </a:r>
                      <a:r>
                        <a:rPr lang="en-AU" sz="1300" u="none" strike="noStrike" dirty="0">
                          <a:effectLst/>
                        </a:rPr>
                        <a:t>Nolan</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Law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67212945"/>
                  </a:ext>
                </a:extLst>
              </a:tr>
              <a:tr h="478391">
                <a:tc>
                  <a:txBody>
                    <a:bodyPr/>
                    <a:lstStyle/>
                    <a:p>
                      <a:pPr algn="l" fontAlgn="b"/>
                      <a:r>
                        <a:rPr lang="en-AU" sz="1300" u="none" strike="noStrike" dirty="0">
                          <a:effectLst/>
                        </a:rPr>
                        <a:t>Dr Joanna Sikora</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Arts &amp; Social Sciences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26294169"/>
                  </a:ext>
                </a:extLst>
              </a:tr>
              <a:tr h="478391">
                <a:tc>
                  <a:txBody>
                    <a:bodyPr/>
                    <a:lstStyle/>
                    <a:p>
                      <a:pPr algn="l" fontAlgn="b"/>
                      <a:r>
                        <a:rPr lang="en-AU" sz="1300" b="0" i="0" u="none" strike="noStrike" dirty="0" smtClean="0">
                          <a:solidFill>
                            <a:schemeClr val="dk1"/>
                          </a:solidFill>
                          <a:effectLst/>
                          <a:latin typeface="+mn-lt"/>
                        </a:rPr>
                        <a:t>Associate</a:t>
                      </a:r>
                      <a:r>
                        <a:rPr lang="en-AU" sz="1300" b="0" i="0" u="none" strike="noStrike" baseline="0" dirty="0" smtClean="0">
                          <a:solidFill>
                            <a:schemeClr val="dk1"/>
                          </a:solidFill>
                          <a:effectLst/>
                          <a:latin typeface="+mn-lt"/>
                        </a:rPr>
                        <a:t> Professor Cathy </a:t>
                      </a:r>
                      <a:r>
                        <a:rPr lang="en-AU" sz="1300" b="0" i="0" u="none" strike="noStrike" baseline="0" dirty="0" err="1" smtClean="0">
                          <a:solidFill>
                            <a:schemeClr val="dk1"/>
                          </a:solidFill>
                          <a:effectLst/>
                          <a:latin typeface="+mn-lt"/>
                        </a:rPr>
                        <a:t>Banwell</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College </a:t>
                      </a:r>
                      <a:r>
                        <a:rPr lang="en-AU" sz="1300" u="none" strike="noStrike" dirty="0">
                          <a:effectLst/>
                        </a:rPr>
                        <a:t>of </a:t>
                      </a:r>
                      <a:r>
                        <a:rPr lang="en-AU" sz="1300" u="none" strike="noStrike" dirty="0" smtClean="0">
                          <a:effectLst/>
                        </a:rPr>
                        <a:t>Health &amp; Medicine</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76250559"/>
                  </a:ext>
                </a:extLst>
              </a:tr>
              <a:tr h="478391">
                <a:tc>
                  <a:txBody>
                    <a:bodyPr/>
                    <a:lstStyle/>
                    <a:p>
                      <a:pPr algn="l" fontAlgn="b"/>
                      <a:r>
                        <a:rPr lang="en-AU" sz="1300" u="none" strike="noStrike" dirty="0">
                          <a:effectLst/>
                        </a:rPr>
                        <a:t>Dr Naomi Priest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smtClean="0">
                          <a:effectLst/>
                        </a:rPr>
                        <a:t>ANU </a:t>
                      </a:r>
                      <a:r>
                        <a:rPr lang="en-AU" sz="1300" u="none" strike="noStrike" dirty="0">
                          <a:effectLst/>
                        </a:rPr>
                        <a:t>College of Arts &amp; Social Sciences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62850850"/>
                  </a:ext>
                </a:extLst>
              </a:tr>
              <a:tr h="437215">
                <a:tc>
                  <a:txBody>
                    <a:bodyPr/>
                    <a:lstStyle/>
                    <a:p>
                      <a:pPr algn="l" fontAlgn="b"/>
                      <a:r>
                        <a:rPr lang="en-AU" sz="1300" u="none" strike="noStrike" dirty="0">
                          <a:effectLst/>
                        </a:rPr>
                        <a:t>Ms Sarah O'Callaghan </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Manager, Facilities &amp; Services</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96614761"/>
                  </a:ext>
                </a:extLst>
              </a:tr>
              <a:tr h="478391">
                <a:tc>
                  <a:txBody>
                    <a:bodyPr/>
                    <a:lstStyle/>
                    <a:p>
                      <a:pPr algn="l" fontAlgn="b"/>
                      <a:r>
                        <a:rPr lang="en-AU" sz="1300" u="none" strike="noStrike" dirty="0">
                          <a:effectLst/>
                        </a:rPr>
                        <a:t>Ms Sara </a:t>
                      </a:r>
                      <a:r>
                        <a:rPr lang="en-AU" sz="1300" u="none" strike="noStrike" dirty="0" smtClean="0">
                          <a:effectLst/>
                        </a:rPr>
                        <a:t>Rowley</a:t>
                      </a:r>
                      <a:r>
                        <a:rPr lang="en-AU" sz="1300" u="none" strike="noStrike" baseline="0" dirty="0" smtClean="0">
                          <a:effectLst/>
                        </a:rPr>
                        <a:t> (</a:t>
                      </a:r>
                      <a:r>
                        <a:rPr lang="en-AU" sz="1300" u="none" strike="noStrike" dirty="0" smtClean="0">
                          <a:effectLst/>
                        </a:rPr>
                        <a:t>Project Manager)</a:t>
                      </a:r>
                      <a:endParaRPr lang="en-AU" sz="13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AU" sz="1300" u="none" strike="noStrike" dirty="0">
                          <a:effectLst/>
                        </a:rPr>
                        <a:t>SAGE Project Manager, Human Resources </a:t>
                      </a:r>
                      <a:endParaRPr lang="en-AU" sz="13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4426373"/>
                  </a:ext>
                </a:extLst>
              </a:tr>
            </a:tbl>
          </a:graphicData>
        </a:graphic>
      </p:graphicFrame>
      <p:sp>
        <p:nvSpPr>
          <p:cNvPr id="6" name="Rectangle 2"/>
          <p:cNvSpPr txBox="1">
            <a:spLocks noChangeArrowheads="1"/>
          </p:cNvSpPr>
          <p:nvPr/>
        </p:nvSpPr>
        <p:spPr bwMode="auto">
          <a:xfrm>
            <a:off x="4644008" y="-186805"/>
            <a:ext cx="630019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SAGE Athena SWAN at ANU</a:t>
            </a:r>
            <a:endParaRPr lang="x-none" altLang="x-none" sz="2400" b="1" dirty="0">
              <a:solidFill>
                <a:schemeClr val="bg1"/>
              </a:solidFill>
            </a:endParaRPr>
          </a:p>
        </p:txBody>
      </p:sp>
    </p:spTree>
    <p:extLst>
      <p:ext uri="{BB962C8B-B14F-4D97-AF65-F5344CB8AC3E}">
        <p14:creationId xmlns:p14="http://schemas.microsoft.com/office/powerpoint/2010/main" val="765617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15</a:t>
            </a:fld>
            <a:endParaRPr lang="en-AU" altLang="x-none"/>
          </a:p>
        </p:txBody>
      </p:sp>
      <p:sp>
        <p:nvSpPr>
          <p:cNvPr id="7" name="Rectangle 2"/>
          <p:cNvSpPr txBox="1">
            <a:spLocks noChangeArrowheads="1"/>
          </p:cNvSpPr>
          <p:nvPr/>
        </p:nvSpPr>
        <p:spPr bwMode="auto">
          <a:xfrm>
            <a:off x="2339752" y="-171400"/>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 Project timeline</a:t>
            </a:r>
            <a:endParaRPr lang="x-none" altLang="x-none" sz="2400" b="1" dirty="0">
              <a:solidFill>
                <a:schemeClr val="bg1"/>
              </a:solidFill>
            </a:endParaRPr>
          </a:p>
        </p:txBody>
      </p:sp>
      <p:graphicFrame>
        <p:nvGraphicFramePr>
          <p:cNvPr id="2" name="Diagram 1"/>
          <p:cNvGraphicFramePr/>
          <p:nvPr>
            <p:extLst>
              <p:ext uri="{D42A27DB-BD31-4B8C-83A1-F6EECF244321}">
                <p14:modId xmlns:p14="http://schemas.microsoft.com/office/powerpoint/2010/main" val="3366154121"/>
              </p:ext>
            </p:extLst>
          </p:nvPr>
        </p:nvGraphicFramePr>
        <p:xfrm>
          <a:off x="467544" y="1409014"/>
          <a:ext cx="6408712"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4"/>
          <p:cNvSpPr/>
          <p:nvPr/>
        </p:nvSpPr>
        <p:spPr>
          <a:xfrm>
            <a:off x="7164288" y="1409014"/>
            <a:ext cx="1800200" cy="158793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Consultation forums</a:t>
            </a:r>
            <a:endParaRPr lang="en-AU" dirty="0">
              <a:solidFill>
                <a:schemeClr val="tx1"/>
              </a:solidFill>
            </a:endParaRPr>
          </a:p>
        </p:txBody>
      </p:sp>
      <p:sp>
        <p:nvSpPr>
          <p:cNvPr id="8" name="Rounded Rectangle 7"/>
          <p:cNvSpPr/>
          <p:nvPr/>
        </p:nvSpPr>
        <p:spPr>
          <a:xfrm>
            <a:off x="7164288" y="3140968"/>
            <a:ext cx="1800200" cy="1587938"/>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solidFill>
                  <a:schemeClr val="tx1"/>
                </a:solidFill>
              </a:rPr>
              <a:t>Links to colleges and research schools</a:t>
            </a:r>
            <a:endParaRPr lang="en-AU" dirty="0">
              <a:solidFill>
                <a:schemeClr val="tx1"/>
              </a:solidFill>
            </a:endParaRPr>
          </a:p>
        </p:txBody>
      </p:sp>
      <p:cxnSp>
        <p:nvCxnSpPr>
          <p:cNvPr id="9" name="Straight Connector 8"/>
          <p:cNvCxnSpPr/>
          <p:nvPr/>
        </p:nvCxnSpPr>
        <p:spPr>
          <a:xfrm>
            <a:off x="6876256" y="1772816"/>
            <a:ext cx="288032" cy="430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1"/>
          </p:cNvCxnSpPr>
          <p:nvPr/>
        </p:nvCxnSpPr>
        <p:spPr>
          <a:xfrm flipV="1">
            <a:off x="6876256" y="2202983"/>
            <a:ext cx="288032" cy="433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8" idx="1"/>
          </p:cNvCxnSpPr>
          <p:nvPr/>
        </p:nvCxnSpPr>
        <p:spPr>
          <a:xfrm>
            <a:off x="6876256" y="3429000"/>
            <a:ext cx="288032" cy="5059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1"/>
          </p:cNvCxnSpPr>
          <p:nvPr/>
        </p:nvCxnSpPr>
        <p:spPr>
          <a:xfrm flipV="1">
            <a:off x="6876256" y="3934937"/>
            <a:ext cx="288032" cy="4301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6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01936"/>
            <a:ext cx="8507288" cy="1143000"/>
          </a:xfrm>
        </p:spPr>
        <p:txBody>
          <a:bodyPr/>
          <a:lstStyle/>
          <a:p>
            <a:r>
              <a:rPr lang="en-AU" sz="2600" dirty="0" smtClean="0"/>
              <a:t>Since joining the SAGE pilot of Athena SWAN, ANU has:</a:t>
            </a:r>
            <a:r>
              <a:rPr lang="en-AU" dirty="0"/>
              <a:t/>
            </a:r>
            <a:br>
              <a:rPr lang="en-AU" dirty="0"/>
            </a:br>
            <a:endParaRPr lang="en-AU" dirty="0"/>
          </a:p>
        </p:txBody>
      </p:sp>
      <p:sp>
        <p:nvSpPr>
          <p:cNvPr id="3" name="Content Placeholder 2"/>
          <p:cNvSpPr>
            <a:spLocks noGrp="1"/>
          </p:cNvSpPr>
          <p:nvPr>
            <p:ph idx="1"/>
          </p:nvPr>
        </p:nvSpPr>
        <p:spPr>
          <a:xfrm>
            <a:off x="179512" y="1598513"/>
            <a:ext cx="8363272" cy="4210050"/>
          </a:xfrm>
        </p:spPr>
        <p:txBody>
          <a:bodyPr/>
          <a:lstStyle/>
          <a:p>
            <a:pPr lvl="0">
              <a:spcAft>
                <a:spcPts val="1200"/>
              </a:spcAft>
              <a:buFont typeface="Wingdings" panose="05000000000000000000" pitchFamily="2" charset="2"/>
              <a:buChar char="Ø"/>
            </a:pPr>
            <a:r>
              <a:rPr lang="en-GB" sz="2400" dirty="0" smtClean="0"/>
              <a:t>Improved the gender balance in administrative executive roles - from 11% female execs in 2012 to 52% female execs in 2018</a:t>
            </a:r>
          </a:p>
          <a:p>
            <a:pPr lvl="0">
              <a:spcAft>
                <a:spcPts val="1200"/>
              </a:spcAft>
              <a:buFont typeface="Wingdings" panose="05000000000000000000" pitchFamily="2" charset="2"/>
              <a:buChar char="Ø"/>
            </a:pPr>
            <a:r>
              <a:rPr lang="en-GB" sz="2400" dirty="0" smtClean="0"/>
              <a:t>Expanded parental </a:t>
            </a:r>
            <a:r>
              <a:rPr lang="en-GB" sz="2400" dirty="0"/>
              <a:t>leave </a:t>
            </a:r>
            <a:r>
              <a:rPr lang="en-GB" sz="2400" dirty="0" smtClean="0"/>
              <a:t>entitlements </a:t>
            </a:r>
            <a:r>
              <a:rPr lang="en-GB" sz="2400" dirty="0"/>
              <a:t>to </a:t>
            </a:r>
            <a:r>
              <a:rPr lang="en-GB" sz="2400" dirty="0" smtClean="0"/>
              <a:t>include up to 26 weeks of paid parental leave for partners</a:t>
            </a:r>
            <a:endParaRPr lang="en-AU" sz="2400" dirty="0"/>
          </a:p>
          <a:p>
            <a:pPr lvl="0">
              <a:spcAft>
                <a:spcPts val="1200"/>
              </a:spcAft>
              <a:buFont typeface="Wingdings" panose="05000000000000000000" pitchFamily="2" charset="2"/>
              <a:buChar char="Ø"/>
            </a:pPr>
            <a:r>
              <a:rPr lang="en-GB" sz="2400" dirty="0" smtClean="0"/>
              <a:t>Increased </a:t>
            </a:r>
            <a:r>
              <a:rPr lang="en-GB" sz="2400" dirty="0"/>
              <a:t>funding through </a:t>
            </a:r>
            <a:r>
              <a:rPr lang="en-GB" sz="2400" dirty="0" smtClean="0"/>
              <a:t>the </a:t>
            </a:r>
            <a:r>
              <a:rPr lang="en-GB" sz="2400" dirty="0"/>
              <a:t>Carer's Career Development Assistance </a:t>
            </a:r>
            <a:r>
              <a:rPr lang="en-GB" sz="2400" dirty="0" smtClean="0"/>
              <a:t>Fund</a:t>
            </a:r>
            <a:r>
              <a:rPr lang="en-AU" sz="2400" dirty="0"/>
              <a:t> </a:t>
            </a:r>
            <a:r>
              <a:rPr lang="en-GB" sz="2400" dirty="0" smtClean="0"/>
              <a:t>to support staff with caring commitments to participate in conferences or workshops</a:t>
            </a:r>
          </a:p>
          <a:p>
            <a:pPr lvl="0">
              <a:spcAft>
                <a:spcPts val="1200"/>
              </a:spcAft>
              <a:buFont typeface="Wingdings" panose="05000000000000000000" pitchFamily="2" charset="2"/>
              <a:buChar char="Ø"/>
            </a:pPr>
            <a:r>
              <a:rPr lang="en-GB" sz="2400" dirty="0" smtClean="0"/>
              <a:t>Appointed a Dean of Staff, to assist staff in the early resolution of potential cases of discrimination</a:t>
            </a:r>
          </a:p>
          <a:p>
            <a:endParaRPr lang="en-AU"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16</a:t>
            </a:fld>
            <a:endParaRPr lang="en-AU" altLang="x-none"/>
          </a:p>
        </p:txBody>
      </p:sp>
      <p:sp>
        <p:nvSpPr>
          <p:cNvPr id="5" name="Rectangle 2"/>
          <p:cNvSpPr txBox="1">
            <a:spLocks noChangeArrowheads="1"/>
          </p:cNvSpPr>
          <p:nvPr/>
        </p:nvSpPr>
        <p:spPr bwMode="auto">
          <a:xfrm>
            <a:off x="2339752" y="-171400"/>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 Gender equity progress at ANU</a:t>
            </a:r>
            <a:endParaRPr lang="x-none" altLang="x-none" sz="2400" b="1" dirty="0">
              <a:solidFill>
                <a:schemeClr val="bg1"/>
              </a:solidFill>
            </a:endParaRPr>
          </a:p>
        </p:txBody>
      </p:sp>
    </p:spTree>
    <p:extLst>
      <p:ext uri="{BB962C8B-B14F-4D97-AF65-F5344CB8AC3E}">
        <p14:creationId xmlns:p14="http://schemas.microsoft.com/office/powerpoint/2010/main" val="4106310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97" y="1412776"/>
            <a:ext cx="5184576" cy="4392488"/>
          </a:xfrm>
        </p:spPr>
        <p:txBody>
          <a:bodyPr/>
          <a:lstStyle/>
          <a:p>
            <a:pPr>
              <a:buFont typeface="Wingdings" panose="05000000000000000000" pitchFamily="2" charset="2"/>
              <a:buChar char="Ø"/>
            </a:pPr>
            <a:r>
              <a:rPr lang="en-AU" sz="2400" dirty="0" smtClean="0"/>
              <a:t>What gender inequities do you see at ANU?</a:t>
            </a:r>
            <a:br>
              <a:rPr lang="en-AU" sz="2400" dirty="0" smtClean="0"/>
            </a:br>
            <a:endParaRPr lang="en-AU" sz="2400" dirty="0" smtClean="0"/>
          </a:p>
          <a:p>
            <a:pPr>
              <a:buFont typeface="Wingdings" panose="05000000000000000000" pitchFamily="2" charset="2"/>
              <a:buChar char="Ø"/>
            </a:pPr>
            <a:r>
              <a:rPr lang="en-AU" sz="2400" dirty="0" smtClean="0"/>
              <a:t>Are there any gender equity issues that are specific to professional staff</a:t>
            </a:r>
            <a:r>
              <a:rPr lang="en-AU" sz="2400" dirty="0"/>
              <a:t>? </a:t>
            </a:r>
            <a:r>
              <a:rPr lang="en-AU" sz="2400" dirty="0" smtClean="0"/>
              <a:t/>
            </a:r>
            <a:br>
              <a:rPr lang="en-AU" sz="2400" dirty="0" smtClean="0"/>
            </a:br>
            <a:endParaRPr lang="en-AU" sz="2400" dirty="0" smtClean="0"/>
          </a:p>
          <a:p>
            <a:pPr>
              <a:buFont typeface="Wingdings" panose="05000000000000000000" pitchFamily="2" charset="2"/>
              <a:buChar char="Ø"/>
            </a:pPr>
            <a:r>
              <a:rPr lang="en-AU" sz="2400" dirty="0" smtClean="0"/>
              <a:t>What </a:t>
            </a:r>
            <a:r>
              <a:rPr lang="en-AU" sz="2400" dirty="0"/>
              <a:t>changes do you want to </a:t>
            </a:r>
            <a:r>
              <a:rPr lang="en-AU" sz="2400" dirty="0" smtClean="0"/>
              <a:t>see, to make ANU more inclusive and equitable?</a:t>
            </a:r>
            <a:endParaRPr lang="en-AU" sz="2400" dirty="0"/>
          </a:p>
          <a:p>
            <a:endParaRPr lang="en-AU" sz="2500" dirty="0" smtClean="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17</a:t>
            </a:fld>
            <a:endParaRPr lang="en-AU" altLang="x-none"/>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0188" t="12478" r="17266" b="2328"/>
          <a:stretch/>
        </p:blipFill>
        <p:spPr>
          <a:xfrm>
            <a:off x="5943208" y="1577293"/>
            <a:ext cx="3045884" cy="3294694"/>
          </a:xfrm>
          <a:prstGeom prst="rect">
            <a:avLst/>
          </a:prstGeom>
        </p:spPr>
      </p:pic>
      <p:sp>
        <p:nvSpPr>
          <p:cNvPr id="2" name="Rectangle 1"/>
          <p:cNvSpPr/>
          <p:nvPr/>
        </p:nvSpPr>
        <p:spPr>
          <a:xfrm>
            <a:off x="4427984" y="4913896"/>
            <a:ext cx="4572000" cy="1477328"/>
          </a:xfrm>
          <a:prstGeom prst="rect">
            <a:avLst/>
          </a:prstGeom>
        </p:spPr>
        <p:txBody>
          <a:bodyPr>
            <a:spAutoFit/>
          </a:bodyPr>
          <a:lstStyle/>
          <a:p>
            <a:pPr marL="0" indent="0" algn="r">
              <a:buNone/>
            </a:pPr>
            <a:r>
              <a:rPr lang="en-AU" dirty="0"/>
              <a:t>📧 Contact us:  </a:t>
            </a:r>
            <a:br>
              <a:rPr lang="en-AU" dirty="0"/>
            </a:br>
            <a:r>
              <a:rPr lang="en-AU" dirty="0">
                <a:hlinkClick r:id="rId4"/>
              </a:rPr>
              <a:t>SAGE@anu.edu.au</a:t>
            </a:r>
            <a:endParaRPr lang="en-AU" dirty="0"/>
          </a:p>
          <a:p>
            <a:pPr algn="r"/>
            <a:endParaRPr lang="en-AU" dirty="0"/>
          </a:p>
          <a:p>
            <a:pPr marL="0" indent="0" algn="r">
              <a:buNone/>
            </a:pPr>
            <a:r>
              <a:rPr lang="en-AU" dirty="0"/>
              <a:t>🌐 Find out more:</a:t>
            </a:r>
          </a:p>
          <a:p>
            <a:pPr marL="0" indent="0" algn="r">
              <a:buNone/>
            </a:pPr>
            <a:r>
              <a:rPr lang="en-AU" dirty="0">
                <a:hlinkClick r:id="rId5"/>
              </a:rPr>
              <a:t>services.anu.edu.au/sage </a:t>
            </a:r>
            <a:endParaRPr lang="en-AU" dirty="0"/>
          </a:p>
        </p:txBody>
      </p:sp>
    </p:spTree>
    <p:extLst>
      <p:ext uri="{BB962C8B-B14F-4D97-AF65-F5344CB8AC3E}">
        <p14:creationId xmlns:p14="http://schemas.microsoft.com/office/powerpoint/2010/main" val="1832024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01419"/>
          </a:xfrm>
        </p:spPr>
        <p:txBody>
          <a:bodyPr/>
          <a:lstStyle/>
          <a:p>
            <a:endParaRPr lang="en-AU" dirty="0" smtClean="0"/>
          </a:p>
          <a:p>
            <a:pPr marL="0" indent="0">
              <a:buNone/>
            </a:pPr>
            <a:r>
              <a:rPr lang="en-AU" dirty="0"/>
              <a:t>📧 Contact </a:t>
            </a:r>
            <a:r>
              <a:rPr lang="en-AU" dirty="0" smtClean="0"/>
              <a:t>us:  </a:t>
            </a:r>
            <a:br>
              <a:rPr lang="en-AU" dirty="0" smtClean="0"/>
            </a:br>
            <a:r>
              <a:rPr lang="en-AU" sz="3600" dirty="0" smtClean="0">
                <a:hlinkClick r:id="rId3"/>
              </a:rPr>
              <a:t>SAGE@anu.edu.au</a:t>
            </a:r>
            <a:endParaRPr lang="en-AU" sz="3600" dirty="0"/>
          </a:p>
          <a:p>
            <a:endParaRPr lang="en-AU" dirty="0"/>
          </a:p>
          <a:p>
            <a:pPr marL="0" indent="0">
              <a:buNone/>
            </a:pPr>
            <a:r>
              <a:rPr lang="en-AU" dirty="0" smtClean="0"/>
              <a:t>🌐 Find out more:</a:t>
            </a:r>
            <a:endParaRPr lang="en-AU" dirty="0"/>
          </a:p>
          <a:p>
            <a:pPr marL="0" indent="0">
              <a:buNone/>
            </a:pPr>
            <a:r>
              <a:rPr lang="en-AU" sz="3600" dirty="0" smtClean="0">
                <a:hlinkClick r:id="rId4"/>
              </a:rPr>
              <a:t>services.anu.edu.au/sage </a:t>
            </a:r>
            <a:endParaRPr lang="en-AU" sz="3600" dirty="0"/>
          </a:p>
          <a:p>
            <a:endParaRPr lang="en-AU"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18</a:t>
            </a:fld>
            <a:endParaRPr lang="en-AU" altLang="x-none"/>
          </a:p>
        </p:txBody>
      </p:sp>
    </p:spTree>
    <p:extLst>
      <p:ext uri="{BB962C8B-B14F-4D97-AF65-F5344CB8AC3E}">
        <p14:creationId xmlns:p14="http://schemas.microsoft.com/office/powerpoint/2010/main" val="149396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Gender </a:t>
            </a:r>
            <a:r>
              <a:rPr lang="en-US" sz="2800" dirty="0" smtClean="0"/>
              <a:t>representation: all ANU </a:t>
            </a:r>
            <a:r>
              <a:rPr lang="en-US" sz="2800" dirty="0"/>
              <a:t>students and academic staff 2016</a:t>
            </a:r>
            <a:endParaRPr lang="en-AU" sz="28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2</a:t>
            </a:fld>
            <a:endParaRPr lang="en-AU" altLang="x-none"/>
          </a:p>
        </p:txBody>
      </p:sp>
      <p:graphicFrame>
        <p:nvGraphicFramePr>
          <p:cNvPr id="6" name="Chart 5"/>
          <p:cNvGraphicFramePr>
            <a:graphicFrameLocks/>
          </p:cNvGraphicFramePr>
          <p:nvPr>
            <p:extLst/>
          </p:nvPr>
        </p:nvGraphicFramePr>
        <p:xfrm>
          <a:off x="683568" y="1988840"/>
          <a:ext cx="7499176" cy="42563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8333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051720"/>
            <a:ext cx="8363272" cy="4761830"/>
          </a:xfrm>
        </p:spPr>
        <p:txBody>
          <a:bodyPr/>
          <a:lstStyle/>
          <a:p>
            <a:r>
              <a:rPr lang="en-AU" sz="2800" dirty="0" smtClean="0"/>
              <a:t>58</a:t>
            </a:r>
            <a:r>
              <a:rPr lang="en-AU" sz="2800" dirty="0"/>
              <a:t>% of </a:t>
            </a:r>
            <a:r>
              <a:rPr lang="en-AU" sz="2800" dirty="0" smtClean="0"/>
              <a:t>ANU professional </a:t>
            </a:r>
            <a:r>
              <a:rPr lang="en-AU" sz="2800" dirty="0"/>
              <a:t>staff are </a:t>
            </a:r>
            <a:r>
              <a:rPr lang="en-AU" sz="2800" dirty="0" smtClean="0"/>
              <a:t>women.</a:t>
            </a:r>
            <a:endParaRPr lang="en-AU" sz="2800" dirty="0"/>
          </a:p>
          <a:p>
            <a:r>
              <a:rPr lang="en-AU" sz="2800" dirty="0" smtClean="0"/>
              <a:t>There </a:t>
            </a:r>
            <a:r>
              <a:rPr lang="en-AU" sz="2800" dirty="0"/>
              <a:t>is a greater concentration of women </a:t>
            </a:r>
            <a:r>
              <a:rPr lang="en-AU" sz="2800" dirty="0" smtClean="0"/>
              <a:t>in entry level roles.</a:t>
            </a:r>
          </a:p>
          <a:p>
            <a:r>
              <a:rPr lang="en-AU" sz="2800" dirty="0" smtClean="0"/>
              <a:t>There are fewer </a:t>
            </a:r>
            <a:r>
              <a:rPr lang="en-AU" sz="2800" dirty="0"/>
              <a:t>women in </a:t>
            </a:r>
            <a:r>
              <a:rPr lang="en-AU" sz="2800" dirty="0" smtClean="0"/>
              <a:t>technical and research roles, and more women in admin roles.</a:t>
            </a:r>
          </a:p>
          <a:p>
            <a:r>
              <a:rPr lang="en-AU" sz="2800" dirty="0" smtClean="0"/>
              <a:t>At </a:t>
            </a:r>
            <a:r>
              <a:rPr lang="en-AU" sz="2800" dirty="0"/>
              <a:t>the senior levels </a:t>
            </a:r>
            <a:r>
              <a:rPr lang="en-AU" sz="2800" dirty="0" smtClean="0"/>
              <a:t>(SM1, SM2, SM3+ and Executive) there is now a roughly even split of men to women.</a:t>
            </a:r>
            <a:endParaRPr lang="en-AU" sz="28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3</a:t>
            </a:fld>
            <a:endParaRPr lang="en-AU" altLang="x-none"/>
          </a:p>
        </p:txBody>
      </p:sp>
      <p:sp>
        <p:nvSpPr>
          <p:cNvPr id="6" name="Title 1"/>
          <p:cNvSpPr txBox="1">
            <a:spLocks/>
          </p:cNvSpPr>
          <p:nvPr/>
        </p:nvSpPr>
        <p:spPr bwMode="auto">
          <a:xfrm>
            <a:off x="323528" y="908721"/>
            <a:ext cx="909446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sz="3200" dirty="0" smtClean="0"/>
              <a:t>Professional staff at ANU</a:t>
            </a:r>
            <a:endParaRPr lang="en-AU" sz="3200" dirty="0"/>
          </a:p>
        </p:txBody>
      </p:sp>
    </p:spTree>
    <p:extLst>
      <p:ext uri="{BB962C8B-B14F-4D97-AF65-F5344CB8AC3E}">
        <p14:creationId xmlns:p14="http://schemas.microsoft.com/office/powerpoint/2010/main" val="147544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4</a:t>
            </a:fld>
            <a:endParaRPr lang="en-AU" altLang="x-none"/>
          </a:p>
        </p:txBody>
      </p:sp>
      <p:graphicFrame>
        <p:nvGraphicFramePr>
          <p:cNvPr id="6" name="Chart 5"/>
          <p:cNvGraphicFramePr>
            <a:graphicFrameLocks/>
          </p:cNvGraphicFramePr>
          <p:nvPr>
            <p:extLst>
              <p:ext uri="{D42A27DB-BD31-4B8C-83A1-F6EECF244321}">
                <p14:modId xmlns:p14="http://schemas.microsoft.com/office/powerpoint/2010/main" val="4078051681"/>
              </p:ext>
            </p:extLst>
          </p:nvPr>
        </p:nvGraphicFramePr>
        <p:xfrm>
          <a:off x="0" y="1196752"/>
          <a:ext cx="914400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52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5</a:t>
            </a:fld>
            <a:endParaRPr lang="en-AU" altLang="x-none"/>
          </a:p>
        </p:txBody>
      </p:sp>
      <p:graphicFrame>
        <p:nvGraphicFramePr>
          <p:cNvPr id="6" name="Chart 5"/>
          <p:cNvGraphicFramePr>
            <a:graphicFrameLocks/>
          </p:cNvGraphicFramePr>
          <p:nvPr>
            <p:extLst>
              <p:ext uri="{D42A27DB-BD31-4B8C-83A1-F6EECF244321}">
                <p14:modId xmlns:p14="http://schemas.microsoft.com/office/powerpoint/2010/main" val="4102841120"/>
              </p:ext>
            </p:extLst>
          </p:nvPr>
        </p:nvGraphicFramePr>
        <p:xfrm>
          <a:off x="107504" y="1124744"/>
          <a:ext cx="9036496"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136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356" y="908720"/>
            <a:ext cx="8394444" cy="2304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6</a:t>
            </a:fld>
            <a:endParaRPr lang="en-AU" altLang="x-none"/>
          </a:p>
        </p:txBody>
      </p:sp>
      <p:sp>
        <p:nvSpPr>
          <p:cNvPr id="6" name="Content Placeholder 5"/>
          <p:cNvSpPr>
            <a:spLocks noGrp="1"/>
          </p:cNvSpPr>
          <p:nvPr>
            <p:ph idx="1"/>
          </p:nvPr>
        </p:nvSpPr>
        <p:spPr>
          <a:xfrm>
            <a:off x="827584" y="903040"/>
            <a:ext cx="8435280" cy="4248472"/>
          </a:xfrm>
        </p:spPr>
        <p:txBody>
          <a:bodyPr/>
          <a:lstStyle/>
          <a:p>
            <a:pPr marL="0" indent="0">
              <a:buNone/>
            </a:pPr>
            <a:r>
              <a:rPr lang="en-AU" b="1" dirty="0" smtClean="0"/>
              <a:t>Diverse and inclusive organisations:</a:t>
            </a:r>
          </a:p>
          <a:p>
            <a:r>
              <a:rPr lang="en-AU" dirty="0"/>
              <a:t>a</a:t>
            </a:r>
            <a:r>
              <a:rPr lang="en-AU" dirty="0" smtClean="0"/>
              <a:t>re more innovative and creative </a:t>
            </a:r>
            <a:r>
              <a:rPr lang="en-AU" baseline="30000" dirty="0" smtClean="0"/>
              <a:t>1</a:t>
            </a:r>
            <a:r>
              <a:rPr lang="en-AU" dirty="0" smtClean="0"/>
              <a:t> </a:t>
            </a:r>
          </a:p>
          <a:p>
            <a:r>
              <a:rPr lang="en-AU" dirty="0" smtClean="0"/>
              <a:t>have higher employee satisfaction </a:t>
            </a:r>
            <a:r>
              <a:rPr lang="en-AU" baseline="30000" dirty="0" smtClean="0"/>
              <a:t>2</a:t>
            </a:r>
            <a:r>
              <a:rPr lang="en-AU" dirty="0" smtClean="0"/>
              <a:t> </a:t>
            </a:r>
            <a:endParaRPr lang="en-AU" baseline="30000" dirty="0" smtClean="0"/>
          </a:p>
          <a:p>
            <a:r>
              <a:rPr lang="en-AU" dirty="0"/>
              <a:t>h</a:t>
            </a:r>
            <a:r>
              <a:rPr lang="en-AU" dirty="0" smtClean="0"/>
              <a:t>ave lower rates of staff turnover </a:t>
            </a:r>
            <a:r>
              <a:rPr lang="en-AU" baseline="30000" dirty="0" smtClean="0"/>
              <a:t>3</a:t>
            </a:r>
            <a:r>
              <a:rPr lang="en-AU" dirty="0" smtClean="0"/>
              <a:t> </a:t>
            </a:r>
            <a:endParaRPr lang="en-AU" baseline="30000" dirty="0"/>
          </a:p>
          <a:p>
            <a:endParaRPr lang="en-AU" dirty="0" smtClean="0"/>
          </a:p>
          <a:p>
            <a:endParaRPr lang="en-AU" dirty="0" smtClean="0"/>
          </a:p>
          <a:p>
            <a:endParaRPr lang="en-AU" dirty="0"/>
          </a:p>
        </p:txBody>
      </p:sp>
      <p:sp>
        <p:nvSpPr>
          <p:cNvPr id="7" name="Footer Placeholder 6"/>
          <p:cNvSpPr>
            <a:spLocks noGrp="1"/>
          </p:cNvSpPr>
          <p:nvPr>
            <p:ph type="ftr" sz="quarter" idx="11"/>
          </p:nvPr>
        </p:nvSpPr>
        <p:spPr>
          <a:xfrm>
            <a:off x="103052" y="3212976"/>
            <a:ext cx="8712968" cy="1656358"/>
          </a:xfrm>
        </p:spPr>
        <p:txBody>
          <a:bodyPr/>
          <a:lstStyle/>
          <a:p>
            <a:pPr marL="228600" indent="-228600">
              <a:buFontTx/>
              <a:buAutoNum type="arabicPeriod"/>
            </a:pPr>
            <a:endParaRPr lang="en-AU" sz="1100" dirty="0" smtClean="0"/>
          </a:p>
          <a:p>
            <a:pPr marL="228600" indent="-228600">
              <a:buFontTx/>
              <a:buAutoNum type="arabicPeriod"/>
            </a:pPr>
            <a:r>
              <a:rPr lang="en-AU" sz="1100" dirty="0" smtClean="0"/>
              <a:t>Angela </a:t>
            </a:r>
            <a:r>
              <a:rPr lang="en-AU" sz="1100" dirty="0" err="1"/>
              <a:t>Ka-yee</a:t>
            </a:r>
            <a:r>
              <a:rPr lang="en-AU" sz="1100" dirty="0"/>
              <a:t> Leung, William W. Maddux, Adam D. </a:t>
            </a:r>
            <a:r>
              <a:rPr lang="en-AU" sz="1100" dirty="0" err="1"/>
              <a:t>Galinsky</a:t>
            </a:r>
            <a:r>
              <a:rPr lang="en-AU" sz="1100" dirty="0"/>
              <a:t>, and Chi-</a:t>
            </a:r>
            <a:r>
              <a:rPr lang="en-AU" sz="1100" dirty="0" err="1"/>
              <a:t>yue</a:t>
            </a:r>
            <a:r>
              <a:rPr lang="en-AU" sz="1100" dirty="0"/>
              <a:t> Chiu, “Multicultural Experience Enhances Creativity: The When and How,” </a:t>
            </a:r>
            <a:r>
              <a:rPr lang="en-AU" sz="1100" i="1" dirty="0"/>
              <a:t>American Psychologist</a:t>
            </a:r>
            <a:r>
              <a:rPr lang="en-AU" sz="1100" dirty="0"/>
              <a:t>, vol. 63, no. 3 (April 2008); Malcolm Higgs, Ulrich </a:t>
            </a:r>
            <a:r>
              <a:rPr lang="en-AU" sz="1100" dirty="0" err="1"/>
              <a:t>Plewnia</a:t>
            </a:r>
            <a:r>
              <a:rPr lang="en-AU" sz="1100" dirty="0"/>
              <a:t>, and </a:t>
            </a:r>
            <a:r>
              <a:rPr lang="en-AU" sz="1100" dirty="0" err="1"/>
              <a:t>Jorg</a:t>
            </a:r>
            <a:r>
              <a:rPr lang="en-AU" sz="1100" dirty="0"/>
              <a:t> </a:t>
            </a:r>
            <a:r>
              <a:rPr lang="en-AU" sz="1100" dirty="0" err="1"/>
              <a:t>Ploch</a:t>
            </a:r>
            <a:r>
              <a:rPr lang="en-AU" sz="1100" dirty="0"/>
              <a:t>, “Influence of Team Composition and Task Complexity on Team Performance,” </a:t>
            </a:r>
            <a:r>
              <a:rPr lang="en-AU" sz="1100" i="1" dirty="0"/>
              <a:t>Team Performance Management</a:t>
            </a:r>
            <a:r>
              <a:rPr lang="en-AU" sz="1100" dirty="0"/>
              <a:t>, vol. 11, no. 7/8 (2005); Cristian L. </a:t>
            </a:r>
            <a:r>
              <a:rPr lang="en-AU" sz="1100" dirty="0" err="1"/>
              <a:t>Dezsö</a:t>
            </a:r>
            <a:r>
              <a:rPr lang="en-AU" sz="1100" dirty="0"/>
              <a:t> and David Gaddis Ross, “Does Female Representation in Top Management Improve Firm Performance? A Panel Data Investigation,” </a:t>
            </a:r>
            <a:r>
              <a:rPr lang="en-AU" sz="1100" i="1" dirty="0"/>
              <a:t>Strategic Management Journal</a:t>
            </a:r>
            <a:r>
              <a:rPr lang="en-AU" sz="1100" dirty="0"/>
              <a:t>, vol. 33, no. 9 (September 2012); </a:t>
            </a:r>
            <a:r>
              <a:rPr lang="en-AU" sz="1100" dirty="0" err="1"/>
              <a:t>Mariateresa</a:t>
            </a:r>
            <a:r>
              <a:rPr lang="en-AU" sz="1100" dirty="0"/>
              <a:t> </a:t>
            </a:r>
            <a:r>
              <a:rPr lang="en-AU" sz="1100" dirty="0" err="1"/>
              <a:t>Torchia</a:t>
            </a:r>
            <a:r>
              <a:rPr lang="en-AU" sz="1100" dirty="0"/>
              <a:t>, Andrea </a:t>
            </a:r>
            <a:r>
              <a:rPr lang="en-AU" sz="1100" dirty="0" err="1"/>
              <a:t>Calabrò</a:t>
            </a:r>
            <a:r>
              <a:rPr lang="en-AU" sz="1100" dirty="0"/>
              <a:t>, and Morten </a:t>
            </a:r>
            <a:r>
              <a:rPr lang="en-AU" sz="1100" dirty="0" err="1"/>
              <a:t>Huse</a:t>
            </a:r>
            <a:r>
              <a:rPr lang="en-AU" sz="1100" dirty="0"/>
              <a:t>, “Women Directors on Corporate Boards: From Tokenism to Critical Mass,” </a:t>
            </a:r>
            <a:r>
              <a:rPr lang="en-AU" sz="1100" i="1" dirty="0"/>
              <a:t>Journal of Business Ethics</a:t>
            </a:r>
            <a:r>
              <a:rPr lang="en-AU" sz="1100" dirty="0"/>
              <a:t>, vol. 102 (2011): p. 299-317; Toyah Miller and </a:t>
            </a:r>
            <a:r>
              <a:rPr lang="en-AU" sz="1100" dirty="0" err="1"/>
              <a:t>María</a:t>
            </a:r>
            <a:r>
              <a:rPr lang="en-AU" sz="1100" dirty="0"/>
              <a:t> del Carmen </a:t>
            </a:r>
            <a:r>
              <a:rPr lang="en-AU" sz="1100" dirty="0" err="1"/>
              <a:t>Triana</a:t>
            </a:r>
            <a:r>
              <a:rPr lang="en-AU" sz="1100" dirty="0"/>
              <a:t>, “Demographic Diversity in the Boardroom: Mediators of the Board Diversity–Firm Performance Relationship,” </a:t>
            </a:r>
            <a:r>
              <a:rPr lang="en-AU" sz="1100" i="1" dirty="0"/>
              <a:t>Journal of Management Studies</a:t>
            </a:r>
            <a:r>
              <a:rPr lang="en-AU" sz="1100" dirty="0"/>
              <a:t>, vol. 46, no. 5 (July 2009): p. </a:t>
            </a:r>
            <a:r>
              <a:rPr lang="en-AU" sz="1100" dirty="0" smtClean="0"/>
              <a:t>755-786</a:t>
            </a:r>
            <a:r>
              <a:rPr lang="en-AU" sz="1100" dirty="0"/>
              <a:t>; </a:t>
            </a:r>
            <a:r>
              <a:rPr lang="en-AU" sz="1100" dirty="0" err="1"/>
              <a:t>Marinova</a:t>
            </a:r>
            <a:r>
              <a:rPr lang="en-AU" sz="1100" dirty="0"/>
              <a:t>, </a:t>
            </a:r>
            <a:r>
              <a:rPr lang="en-AU" sz="1100" dirty="0" err="1"/>
              <a:t>Plantegna</a:t>
            </a:r>
            <a:r>
              <a:rPr lang="en-AU" sz="1100" dirty="0"/>
              <a:t> &amp; </a:t>
            </a:r>
            <a:r>
              <a:rPr lang="en-AU" sz="1100" dirty="0" err="1"/>
              <a:t>Remery</a:t>
            </a:r>
            <a:r>
              <a:rPr lang="en-AU" sz="1100" dirty="0"/>
              <a:t> 'Gender Diversity and Firm Performance', Utrecht School of Economics, January </a:t>
            </a:r>
            <a:r>
              <a:rPr lang="en-AU" sz="1100" dirty="0" smtClean="0"/>
              <a:t>2010</a:t>
            </a:r>
            <a:br>
              <a:rPr lang="en-AU" sz="1100" dirty="0" smtClean="0"/>
            </a:br>
            <a:endParaRPr lang="en-AU" sz="1100" dirty="0" smtClean="0"/>
          </a:p>
          <a:p>
            <a:pPr marL="228600" indent="-228600">
              <a:buFontTx/>
              <a:buAutoNum type="arabicPeriod"/>
            </a:pPr>
            <a:r>
              <a:rPr lang="en-AU" sz="1100" dirty="0" smtClean="0"/>
              <a:t>Carrie Parks, “Attention to Diversity Pays Off: A Conversation With </a:t>
            </a:r>
            <a:r>
              <a:rPr lang="en-AU" sz="1100" dirty="0"/>
              <a:t>Murat </a:t>
            </a:r>
            <a:r>
              <a:rPr lang="en-AU" sz="1100" dirty="0" err="1"/>
              <a:t>Phillipe</a:t>
            </a:r>
            <a:r>
              <a:rPr lang="en-AU" sz="1100" dirty="0"/>
              <a:t>, HR Solutions International, Inc.,” </a:t>
            </a:r>
            <a:r>
              <a:rPr lang="en-AU" sz="1100" i="1" dirty="0"/>
              <a:t>Bridges: Institute for Diversity in Health Management</a:t>
            </a:r>
            <a:r>
              <a:rPr lang="en-AU" sz="1100" dirty="0"/>
              <a:t>, vol. XIII, no. 4 (Fall 2007): p. 6-7; David M. Kaplan, Jack W. Wiley, and Carl P. </a:t>
            </a:r>
            <a:r>
              <a:rPr lang="en-AU" sz="1100" dirty="0" err="1"/>
              <a:t>Maertz</a:t>
            </a:r>
            <a:r>
              <a:rPr lang="en-AU" sz="1100" dirty="0"/>
              <a:t> Jr., “The Role of Calculative Attachment in the Relationship Between Diversity Climate and Retention,” </a:t>
            </a:r>
            <a:r>
              <a:rPr lang="en-AU" sz="1100" i="1" dirty="0"/>
              <a:t>Human Resource Management</a:t>
            </a:r>
            <a:r>
              <a:rPr lang="en-AU" sz="1100" dirty="0"/>
              <a:t>, vol. 50, no. 2 (2011); </a:t>
            </a:r>
            <a:r>
              <a:rPr lang="en-AU" sz="1100" dirty="0" err="1"/>
              <a:t>Sungjoo</a:t>
            </a:r>
            <a:r>
              <a:rPr lang="en-AU" sz="1100" dirty="0"/>
              <a:t> Choi and Hal G. Rainey, “Organizational Fairness and Diversity Management in Public Organizations: Does Fairness Matter in Managing Diversity?,” </a:t>
            </a:r>
            <a:r>
              <a:rPr lang="en-AU" sz="1100" i="1" dirty="0"/>
              <a:t>Review of Public Personnel Administration </a:t>
            </a:r>
            <a:r>
              <a:rPr lang="en-AU" sz="1100" dirty="0"/>
              <a:t>(May 15, 2013</a:t>
            </a:r>
            <a:r>
              <a:rPr lang="en-AU" sz="1100" dirty="0" smtClean="0"/>
              <a:t>).</a:t>
            </a:r>
          </a:p>
          <a:p>
            <a:pPr marL="228600" indent="-228600">
              <a:buFontTx/>
              <a:buAutoNum type="arabicPeriod"/>
            </a:pPr>
            <a:endParaRPr lang="en-AU" sz="1100" dirty="0"/>
          </a:p>
          <a:p>
            <a:pPr marL="228600" indent="-228600">
              <a:buFontTx/>
              <a:buAutoNum type="arabicPeriod"/>
            </a:pPr>
            <a:r>
              <a:rPr lang="en-AU" sz="1100" dirty="0" smtClean="0"/>
              <a:t>Kaplan</a:t>
            </a:r>
            <a:r>
              <a:rPr lang="en-AU" sz="1100" dirty="0"/>
              <a:t>, D M, Wiley, J W, &amp; </a:t>
            </a:r>
            <a:r>
              <a:rPr lang="en-AU" sz="1100" dirty="0" err="1"/>
              <a:t>Maertz</a:t>
            </a:r>
            <a:r>
              <a:rPr lang="en-AU" sz="1100" dirty="0"/>
              <a:t>, C P (2011), The role of calculative attachment in the relationship between diversity climate and retention, </a:t>
            </a:r>
            <a:r>
              <a:rPr lang="en-AU" sz="1100" i="1" dirty="0"/>
              <a:t>Human Resource Management</a:t>
            </a:r>
            <a:r>
              <a:rPr lang="en-AU" sz="1100" dirty="0"/>
              <a:t>, 50(2), </a:t>
            </a:r>
            <a:r>
              <a:rPr lang="en-AU" sz="1100" dirty="0" smtClean="0"/>
              <a:t>271-287</a:t>
            </a:r>
          </a:p>
        </p:txBody>
      </p:sp>
    </p:spTree>
    <p:extLst>
      <p:ext uri="{BB962C8B-B14F-4D97-AF65-F5344CB8AC3E}">
        <p14:creationId xmlns:p14="http://schemas.microsoft.com/office/powerpoint/2010/main" val="1563790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4306" y="764704"/>
            <a:ext cx="8229600" cy="2880320"/>
          </a:xfrm>
        </p:spPr>
        <p:txBody>
          <a:bodyPr/>
          <a:lstStyle/>
          <a:p>
            <a:pPr marL="0" indent="0">
              <a:buNone/>
            </a:pPr>
            <a:endParaRPr lang="en-AU" sz="2400" dirty="0" smtClean="0"/>
          </a:p>
          <a:p>
            <a:pPr marL="0" indent="0">
              <a:buNone/>
            </a:pPr>
            <a:r>
              <a:rPr lang="en-AU" dirty="0" smtClean="0"/>
              <a:t>Everyone benefits from a more inclusive and diverse work culture.</a:t>
            </a:r>
            <a:endParaRPr lang="en-AU" sz="3600" dirty="0"/>
          </a:p>
        </p:txBody>
      </p:sp>
      <p:sp>
        <p:nvSpPr>
          <p:cNvPr id="4" name="Slide Number Placeholder 3"/>
          <p:cNvSpPr>
            <a:spLocks noGrp="1"/>
          </p:cNvSpPr>
          <p:nvPr>
            <p:ph type="sldNum" sz="quarter" idx="12"/>
          </p:nvPr>
        </p:nvSpPr>
        <p:spPr/>
        <p:txBody>
          <a:bodyPr/>
          <a:lstStyle/>
          <a:p>
            <a:fld id="{F89FC6BB-8C27-F94A-91F2-E83A92A465D1}" type="slidenum">
              <a:rPr lang="en-AU" altLang="x-none" smtClean="0"/>
              <a:pPr/>
              <a:t>7</a:t>
            </a:fld>
            <a:endParaRPr lang="en-AU" altLang="x-none"/>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 t="15356" r="364" b="2364"/>
          <a:stretch/>
        </p:blipFill>
        <p:spPr>
          <a:xfrm>
            <a:off x="-88360" y="2564904"/>
            <a:ext cx="9227897" cy="5064373"/>
          </a:xfrm>
          <a:prstGeom prst="rect">
            <a:avLst/>
          </a:prstGeom>
        </p:spPr>
      </p:pic>
    </p:spTree>
    <p:extLst>
      <p:ext uri="{BB962C8B-B14F-4D97-AF65-F5344CB8AC3E}">
        <p14:creationId xmlns:p14="http://schemas.microsoft.com/office/powerpoint/2010/main" val="716481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37379"/>
            <a:ext cx="9144000" cy="6858000"/>
          </a:xfrm>
          <a:prstGeom prst="rect">
            <a:avLst/>
          </a:prstGeom>
        </p:spPr>
      </p:pic>
      <p:sp>
        <p:nvSpPr>
          <p:cNvPr id="4" name="Slide Number Placeholder 5"/>
          <p:cNvSpPr>
            <a:spLocks noGrp="1"/>
          </p:cNvSpPr>
          <p:nvPr>
            <p:ph type="sldNum" sz="quarter" idx="12"/>
          </p:nvPr>
        </p:nvSpPr>
        <p:spPr/>
        <p:txBody>
          <a:bodyPr/>
          <a:lstStyle/>
          <a:p>
            <a:fld id="{39EAE221-151F-0449-8E81-A7E6796DBECA}" type="slidenum">
              <a:rPr lang="en-AU" altLang="x-none"/>
              <a:pPr/>
              <a:t>8</a:t>
            </a:fld>
            <a:endParaRPr lang="en-AU" altLang="x-none"/>
          </a:p>
        </p:txBody>
      </p:sp>
      <p:sp>
        <p:nvSpPr>
          <p:cNvPr id="7" name="Rectangle 6"/>
          <p:cNvSpPr/>
          <p:nvPr/>
        </p:nvSpPr>
        <p:spPr>
          <a:xfrm>
            <a:off x="306802" y="2204864"/>
            <a:ext cx="8784976" cy="1692771"/>
          </a:xfrm>
          <a:prstGeom prst="rect">
            <a:avLst/>
          </a:prstGeom>
          <a:noFill/>
        </p:spPr>
        <p:txBody>
          <a:bodyPr wrap="square">
            <a:spAutoFit/>
          </a:bodyPr>
          <a:lstStyle/>
          <a:p>
            <a:endParaRPr lang="en-US" sz="2000" b="1" dirty="0" smtClean="0">
              <a:latin typeface="Arial" panose="020B0604020202020204" pitchFamily="34" charset="0"/>
              <a:ea typeface="Calibri" panose="020F0502020204030204" pitchFamily="34" charset="0"/>
              <a:cs typeface="Arial" panose="020B0604020202020204" pitchFamily="34" charset="0"/>
            </a:endParaRPr>
          </a:p>
          <a:p>
            <a:r>
              <a:rPr lang="en-US" sz="2800" dirty="0" smtClean="0">
                <a:latin typeface="Arial" panose="020B0604020202020204" pitchFamily="34" charset="0"/>
                <a:ea typeface="Calibri" panose="020F0502020204030204" pitchFamily="34" charset="0"/>
                <a:cs typeface="Arial" panose="020B0604020202020204" pitchFamily="34" charset="0"/>
              </a:rPr>
              <a:t>The ANU </a:t>
            </a:r>
            <a:r>
              <a:rPr lang="en-US" sz="2800" dirty="0">
                <a:latin typeface="Arial" panose="020B0604020202020204" pitchFamily="34" charset="0"/>
                <a:ea typeface="Calibri" panose="020F0502020204030204" pitchFamily="34" charset="0"/>
                <a:cs typeface="Arial" panose="020B0604020202020204" pitchFamily="34" charset="0"/>
              </a:rPr>
              <a:t>Strategic Plan </a:t>
            </a:r>
            <a:r>
              <a:rPr lang="en-US" sz="2800" dirty="0" smtClean="0">
                <a:latin typeface="Arial" panose="020B0604020202020204" pitchFamily="34" charset="0"/>
                <a:ea typeface="Calibri" panose="020F0502020204030204" pitchFamily="34" charset="0"/>
                <a:cs typeface="Arial" panose="020B0604020202020204" pitchFamily="34" charset="0"/>
              </a:rPr>
              <a:t>2018 – 2021 (3.1) sets a goal of achieving an Athena SWAN Bronze institutional award by 2019.</a:t>
            </a:r>
            <a:endParaRPr lang="en-AU" sz="2800" dirty="0">
              <a:latin typeface="Arial" panose="020B0604020202020204" pitchFamily="34" charset="0"/>
              <a:cs typeface="Arial" panose="020B0604020202020204" pitchFamily="34" charset="0"/>
            </a:endParaRPr>
          </a:p>
        </p:txBody>
      </p:sp>
      <p:sp>
        <p:nvSpPr>
          <p:cNvPr id="3" name="Rectangle 2"/>
          <p:cNvSpPr/>
          <p:nvPr/>
        </p:nvSpPr>
        <p:spPr>
          <a:xfrm>
            <a:off x="322630" y="1093373"/>
            <a:ext cx="8233373" cy="1384995"/>
          </a:xfrm>
          <a:prstGeom prst="rect">
            <a:avLst/>
          </a:prstGeom>
        </p:spPr>
        <p:txBody>
          <a:bodyPr wrap="square">
            <a:spAutoFit/>
          </a:bodyPr>
          <a:lstStyle/>
          <a:p>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ANU is committed to creating an inclusive environment where </a:t>
            </a:r>
            <a:r>
              <a:rPr lang="en-US" sz="2800" u="sng" dirty="0">
                <a:solidFill>
                  <a:schemeClr val="bg1"/>
                </a:solidFill>
                <a:latin typeface="Arial" panose="020B0604020202020204" pitchFamily="34" charset="0"/>
                <a:ea typeface="Calibri" panose="020F0502020204030204" pitchFamily="34" charset="0"/>
                <a:cs typeface="Arial" panose="020B0604020202020204" pitchFamily="34" charset="0"/>
              </a:rPr>
              <a:t>all staff</a:t>
            </a:r>
            <a:r>
              <a:rPr lang="en-US" sz="2800" dirty="0">
                <a:solidFill>
                  <a:schemeClr val="bg1"/>
                </a:solidFill>
                <a:latin typeface="Arial" panose="020B0604020202020204" pitchFamily="34" charset="0"/>
                <a:ea typeface="Calibri" panose="020F0502020204030204" pitchFamily="34" charset="0"/>
                <a:cs typeface="Arial" panose="020B0604020202020204" pitchFamily="34" charset="0"/>
              </a:rPr>
              <a:t> have the opportunity to reach their full potential.  </a:t>
            </a:r>
          </a:p>
        </p:txBody>
      </p:sp>
    </p:spTree>
    <p:extLst>
      <p:ext uri="{BB962C8B-B14F-4D97-AF65-F5344CB8AC3E}">
        <p14:creationId xmlns:p14="http://schemas.microsoft.com/office/powerpoint/2010/main" val="2857671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89FC6BB-8C27-F94A-91F2-E83A92A465D1}" type="slidenum">
              <a:rPr lang="en-AU" altLang="x-none" smtClean="0"/>
              <a:pPr/>
              <a:t>9</a:t>
            </a:fld>
            <a:endParaRPr lang="en-AU" altLang="x-none"/>
          </a:p>
        </p:txBody>
      </p:sp>
      <p:sp>
        <p:nvSpPr>
          <p:cNvPr id="5" name="Rectangle 2"/>
          <p:cNvSpPr txBox="1">
            <a:spLocks noChangeArrowheads="1"/>
          </p:cNvSpPr>
          <p:nvPr/>
        </p:nvSpPr>
        <p:spPr bwMode="auto">
          <a:xfrm>
            <a:off x="2267744" y="-196277"/>
            <a:ext cx="889248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kern="1200">
                <a:solidFill>
                  <a:srgbClr val="527688"/>
                </a:solidFill>
                <a:latin typeface="+mj-lt"/>
                <a:ea typeface="+mj-ea"/>
                <a:cs typeface="+mj-cs"/>
              </a:defRPr>
            </a:lvl1pPr>
            <a:lvl2pPr algn="l" rtl="0" fontAlgn="base">
              <a:spcBef>
                <a:spcPct val="0"/>
              </a:spcBef>
              <a:spcAft>
                <a:spcPct val="0"/>
              </a:spcAft>
              <a:defRPr sz="3600">
                <a:solidFill>
                  <a:srgbClr val="527688"/>
                </a:solidFill>
                <a:latin typeface="Arial" charset="0"/>
                <a:ea typeface="Arial" charset="0"/>
                <a:cs typeface="Arial" charset="0"/>
              </a:defRPr>
            </a:lvl2pPr>
            <a:lvl3pPr algn="l" rtl="0" fontAlgn="base">
              <a:spcBef>
                <a:spcPct val="0"/>
              </a:spcBef>
              <a:spcAft>
                <a:spcPct val="0"/>
              </a:spcAft>
              <a:defRPr sz="3600">
                <a:solidFill>
                  <a:srgbClr val="527688"/>
                </a:solidFill>
                <a:latin typeface="Arial" charset="0"/>
                <a:ea typeface="Arial" charset="0"/>
                <a:cs typeface="Arial" charset="0"/>
              </a:defRPr>
            </a:lvl3pPr>
            <a:lvl4pPr algn="l" rtl="0" fontAlgn="base">
              <a:spcBef>
                <a:spcPct val="0"/>
              </a:spcBef>
              <a:spcAft>
                <a:spcPct val="0"/>
              </a:spcAft>
              <a:defRPr sz="3600">
                <a:solidFill>
                  <a:srgbClr val="527688"/>
                </a:solidFill>
                <a:latin typeface="Arial" charset="0"/>
                <a:ea typeface="Arial" charset="0"/>
                <a:cs typeface="Arial" charset="0"/>
              </a:defRPr>
            </a:lvl4pPr>
            <a:lvl5pPr algn="l" rtl="0" fontAlgn="base">
              <a:spcBef>
                <a:spcPct val="0"/>
              </a:spcBef>
              <a:spcAft>
                <a:spcPct val="0"/>
              </a:spcAft>
              <a:defRPr sz="3600">
                <a:solidFill>
                  <a:srgbClr val="527688"/>
                </a:solidFill>
                <a:latin typeface="Arial" charset="0"/>
                <a:ea typeface="Arial" charset="0"/>
                <a:cs typeface="Arial" charset="0"/>
              </a:defRPr>
            </a:lvl5pPr>
            <a:lvl6pPr marL="457200" algn="l" rtl="0" fontAlgn="base">
              <a:spcBef>
                <a:spcPct val="0"/>
              </a:spcBef>
              <a:spcAft>
                <a:spcPct val="0"/>
              </a:spcAft>
              <a:defRPr sz="3600">
                <a:solidFill>
                  <a:srgbClr val="527688"/>
                </a:solidFill>
                <a:latin typeface="Arial" charset="0"/>
                <a:ea typeface="Arial" charset="0"/>
                <a:cs typeface="Arial" charset="0"/>
              </a:defRPr>
            </a:lvl6pPr>
            <a:lvl7pPr marL="914400" algn="l" rtl="0" fontAlgn="base">
              <a:spcBef>
                <a:spcPct val="0"/>
              </a:spcBef>
              <a:spcAft>
                <a:spcPct val="0"/>
              </a:spcAft>
              <a:defRPr sz="3600">
                <a:solidFill>
                  <a:srgbClr val="527688"/>
                </a:solidFill>
                <a:latin typeface="Arial" charset="0"/>
                <a:ea typeface="Arial" charset="0"/>
                <a:cs typeface="Arial" charset="0"/>
              </a:defRPr>
            </a:lvl7pPr>
            <a:lvl8pPr marL="1371600" algn="l" rtl="0" fontAlgn="base">
              <a:spcBef>
                <a:spcPct val="0"/>
              </a:spcBef>
              <a:spcAft>
                <a:spcPct val="0"/>
              </a:spcAft>
              <a:defRPr sz="3600">
                <a:solidFill>
                  <a:srgbClr val="527688"/>
                </a:solidFill>
                <a:latin typeface="Arial" charset="0"/>
                <a:ea typeface="Arial" charset="0"/>
                <a:cs typeface="Arial" charset="0"/>
              </a:defRPr>
            </a:lvl8pPr>
            <a:lvl9pPr marL="1828800" algn="l" rtl="0" fontAlgn="base">
              <a:spcBef>
                <a:spcPct val="0"/>
              </a:spcBef>
              <a:spcAft>
                <a:spcPct val="0"/>
              </a:spcAft>
              <a:defRPr sz="3600">
                <a:solidFill>
                  <a:srgbClr val="527688"/>
                </a:solidFill>
                <a:latin typeface="Arial" charset="0"/>
                <a:ea typeface="Arial" charset="0"/>
                <a:cs typeface="Arial" charset="0"/>
              </a:defRPr>
            </a:lvl9pPr>
          </a:lstStyle>
          <a:p>
            <a:r>
              <a:rPr lang="en-AU" altLang="x-none" sz="2400" b="1" dirty="0" smtClean="0">
                <a:solidFill>
                  <a:schemeClr val="bg1"/>
                </a:solidFill>
              </a:rPr>
              <a:t>Our commitment to gender equity </a:t>
            </a:r>
            <a:endParaRPr lang="x-none" altLang="x-none" sz="2400" b="1" dirty="0">
              <a:solidFill>
                <a:schemeClr val="bg1"/>
              </a:solidFill>
            </a:endParaRPr>
          </a:p>
        </p:txBody>
      </p:sp>
      <p:pic>
        <p:nvPicPr>
          <p:cNvPr id="11" name="-l2zEhHQio4"/>
          <p:cNvPicPr>
            <a:picLocks noRot="1" noChangeAspect="1"/>
          </p:cNvPicPr>
          <p:nvPr>
            <a:videoFile r:link="rId1"/>
          </p:nvPr>
        </p:nvPicPr>
        <p:blipFill>
          <a:blip r:embed="rId4"/>
          <a:stretch>
            <a:fillRect/>
          </a:stretch>
        </p:blipFill>
        <p:spPr>
          <a:xfrm>
            <a:off x="1547664" y="1628800"/>
            <a:ext cx="6225641" cy="3501923"/>
          </a:xfrm>
          <a:prstGeom prst="rect">
            <a:avLst/>
          </a:prstGeom>
        </p:spPr>
      </p:pic>
    </p:spTree>
    <p:extLst>
      <p:ext uri="{BB962C8B-B14F-4D97-AF65-F5344CB8AC3E}">
        <p14:creationId xmlns:p14="http://schemas.microsoft.com/office/powerpoint/2010/main" val="2825312696"/>
      </p:ext>
    </p:extLst>
  </p:cSld>
  <p:clrMapOvr>
    <a:masterClrMapping/>
  </p:clrMapOvr>
  <p:timing>
    <p:tnLst>
      <p:par>
        <p:cTn id="1" dur="indefinite" restart="never" nodeType="tmRoot"/>
      </p:par>
    </p:tnLst>
  </p:timing>
</p:sld>
</file>

<file path=ppt/theme/theme1.xml><?xml version="1.0" encoding="utf-8"?>
<a:theme xmlns:a="http://schemas.openxmlformats.org/drawingml/2006/main" name="ANUPowerpointTemplate2010">
  <a:themeElements>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UPowerpointTemplate2010">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NUPowerpointTemplate201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UPowerpointTemplate201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UPowerpointTemplate201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UPowerpointTemplate201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UPowerpointTemplate201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UPowerpointTemplate201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UPowerpointTemplate201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UPowerpointTemplate201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UPowerpointTemplate201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UPowerpointTemplate201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UPowerpointTemplate201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UPowerpointTemplate201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ANUPowerpointTemplate2010</Template>
  <TotalTime>4919</TotalTime>
  <Words>1650</Words>
  <Application>Microsoft Office PowerPoint</Application>
  <PresentationFormat>On-screen Show (4:3)</PresentationFormat>
  <Paragraphs>197</Paragraphs>
  <Slides>18</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ANUPowerpointTemplate2010</vt:lpstr>
      <vt:lpstr>SAGE Athena SWAN Pilot  </vt:lpstr>
      <vt:lpstr>Gender representation: all ANU students and academic staff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Since joining the SAGE pilot of Athena SWAN, ANU has: </vt:lpstr>
      <vt:lpstr>PowerPoint Presentation</vt:lpstr>
      <vt:lpstr>PowerPoint Presentation</vt:lpstr>
    </vt:vector>
  </TitlesOfParts>
  <Company>The Australian National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u4031391</dc:creator>
  <cp:lastModifiedBy>Erin Schrieber</cp:lastModifiedBy>
  <cp:revision>181</cp:revision>
  <cp:lastPrinted>2018-05-16T04:28:39Z</cp:lastPrinted>
  <dcterms:created xsi:type="dcterms:W3CDTF">2010-10-19T05:25:31Z</dcterms:created>
  <dcterms:modified xsi:type="dcterms:W3CDTF">2018-07-10T06:15:45Z</dcterms:modified>
</cp:coreProperties>
</file>