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63" r:id="rId2"/>
    <p:sldId id="281" r:id="rId3"/>
    <p:sldId id="284" r:id="rId4"/>
    <p:sldId id="292" r:id="rId5"/>
    <p:sldId id="260" r:id="rId6"/>
    <p:sldId id="298" r:id="rId7"/>
    <p:sldId id="290" r:id="rId8"/>
    <p:sldId id="289" r:id="rId9"/>
    <p:sldId id="291" r:id="rId10"/>
    <p:sldId id="266" r:id="rId11"/>
    <p:sldId id="295" r:id="rId12"/>
    <p:sldId id="296" r:id="rId13"/>
    <p:sldId id="299" r:id="rId14"/>
    <p:sldId id="300" r:id="rId15"/>
    <p:sldId id="274" r:id="rId16"/>
    <p:sldId id="294" r:id="rId17"/>
    <p:sldId id="285" r:id="rId18"/>
    <p:sldId id="278" r:id="rId19"/>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990099"/>
    <a:srgbClr val="68D0A1"/>
    <a:srgbClr val="94B0BE"/>
    <a:srgbClr val="FC7404"/>
    <a:srgbClr val="FEE002"/>
    <a:srgbClr val="FF9900"/>
    <a:srgbClr val="527688"/>
    <a:srgbClr val="5E889D"/>
    <a:srgbClr val="4E3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721" autoAdjust="0"/>
  </p:normalViewPr>
  <p:slideViewPr>
    <p:cSldViewPr>
      <p:cViewPr varScale="1">
        <p:scale>
          <a:sx n="67" d="100"/>
          <a:sy n="67" d="100"/>
        </p:scale>
        <p:origin x="110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5406931\AppData\Roaming\Microsoft\Excel\Comms%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STEMM!$A$41</c:f>
              <c:strCache>
                <c:ptCount val="1"/>
                <c:pt idx="0">
                  <c:v>F</c:v>
                </c:pt>
              </c:strCache>
            </c:strRef>
          </c:tx>
          <c:spPr>
            <a:ln w="28575" cap="rnd">
              <a:solidFill>
                <a:srgbClr val="990099"/>
              </a:solidFill>
              <a:round/>
            </a:ln>
            <a:effectLst/>
          </c:spPr>
          <c:marker>
            <c:symbol val="none"/>
          </c:marker>
          <c:dPt>
            <c:idx val="3"/>
            <c:marker>
              <c:symbol val="none"/>
            </c:marker>
            <c:bubble3D val="0"/>
            <c:extLst>
              <c:ext xmlns:c16="http://schemas.microsoft.com/office/drawing/2014/chart" uri="{C3380CC4-5D6E-409C-BE32-E72D297353CC}">
                <c16:uniqueId val="{00000000-AA92-4AC6-BEBD-7F438931975F}"/>
              </c:ext>
            </c:extLst>
          </c:dPt>
          <c:cat>
            <c:strRef>
              <c:f>STEMM!$B$40:$G$40</c:f>
              <c:strCache>
                <c:ptCount val="6"/>
                <c:pt idx="0">
                  <c:v>PhD</c:v>
                </c:pt>
                <c:pt idx="1">
                  <c:v>Level A</c:v>
                </c:pt>
                <c:pt idx="2">
                  <c:v>Level B</c:v>
                </c:pt>
                <c:pt idx="3">
                  <c:v>Level C</c:v>
                </c:pt>
                <c:pt idx="4">
                  <c:v>Level D</c:v>
                </c:pt>
                <c:pt idx="5">
                  <c:v>Level E</c:v>
                </c:pt>
              </c:strCache>
            </c:strRef>
          </c:cat>
          <c:val>
            <c:numRef>
              <c:f>STEMM!$B$41:$G$41</c:f>
              <c:numCache>
                <c:formatCode>0%</c:formatCode>
                <c:ptCount val="6"/>
                <c:pt idx="0">
                  <c:v>0.46408839779005523</c:v>
                </c:pt>
                <c:pt idx="1">
                  <c:v>0.43636363636363601</c:v>
                </c:pt>
                <c:pt idx="2">
                  <c:v>0.40291262135922329</c:v>
                </c:pt>
                <c:pt idx="3">
                  <c:v>0.36666666666666664</c:v>
                </c:pt>
                <c:pt idx="4">
                  <c:v>0.25</c:v>
                </c:pt>
                <c:pt idx="5">
                  <c:v>0.23684210526315788</c:v>
                </c:pt>
              </c:numCache>
            </c:numRef>
          </c:val>
          <c:smooth val="0"/>
          <c:extLst>
            <c:ext xmlns:c16="http://schemas.microsoft.com/office/drawing/2014/chart" uri="{C3380CC4-5D6E-409C-BE32-E72D297353CC}">
              <c16:uniqueId val="{00000000-E156-4132-9A0A-2849068AD4C0}"/>
            </c:ext>
          </c:extLst>
        </c:ser>
        <c:ser>
          <c:idx val="1"/>
          <c:order val="1"/>
          <c:tx>
            <c:strRef>
              <c:f>STEMM!$A$42</c:f>
              <c:strCache>
                <c:ptCount val="1"/>
                <c:pt idx="0">
                  <c:v>M</c:v>
                </c:pt>
              </c:strCache>
            </c:strRef>
          </c:tx>
          <c:spPr>
            <a:ln w="28575" cap="rnd">
              <a:solidFill>
                <a:srgbClr val="68D0A1"/>
              </a:solidFill>
              <a:round/>
            </a:ln>
            <a:effectLst/>
          </c:spPr>
          <c:marker>
            <c:symbol val="none"/>
          </c:marker>
          <c:cat>
            <c:strRef>
              <c:f>STEMM!$B$40:$G$40</c:f>
              <c:strCache>
                <c:ptCount val="6"/>
                <c:pt idx="0">
                  <c:v>PhD</c:v>
                </c:pt>
                <c:pt idx="1">
                  <c:v>Level A</c:v>
                </c:pt>
                <c:pt idx="2">
                  <c:v>Level B</c:v>
                </c:pt>
                <c:pt idx="3">
                  <c:v>Level C</c:v>
                </c:pt>
                <c:pt idx="4">
                  <c:v>Level D</c:v>
                </c:pt>
                <c:pt idx="5">
                  <c:v>Level E</c:v>
                </c:pt>
              </c:strCache>
            </c:strRef>
          </c:cat>
          <c:val>
            <c:numRef>
              <c:f>STEMM!$B$42:$G$42</c:f>
              <c:numCache>
                <c:formatCode>0%</c:formatCode>
                <c:ptCount val="6"/>
                <c:pt idx="0">
                  <c:v>0.53591160220994483</c:v>
                </c:pt>
                <c:pt idx="1">
                  <c:v>0.56363636363636394</c:v>
                </c:pt>
                <c:pt idx="2">
                  <c:v>0.59708737864077666</c:v>
                </c:pt>
                <c:pt idx="3">
                  <c:v>0.6333333333333333</c:v>
                </c:pt>
                <c:pt idx="4">
                  <c:v>0.75</c:v>
                </c:pt>
                <c:pt idx="5">
                  <c:v>0.76315789473684215</c:v>
                </c:pt>
              </c:numCache>
            </c:numRef>
          </c:val>
          <c:smooth val="0"/>
          <c:extLst>
            <c:ext xmlns:c16="http://schemas.microsoft.com/office/drawing/2014/chart" uri="{C3380CC4-5D6E-409C-BE32-E72D297353CC}">
              <c16:uniqueId val="{00000001-E156-4132-9A0A-2849068AD4C0}"/>
            </c:ext>
          </c:extLst>
        </c:ser>
        <c:dLbls>
          <c:showLegendKey val="0"/>
          <c:showVal val="0"/>
          <c:showCatName val="0"/>
          <c:showSerName val="0"/>
          <c:showPercent val="0"/>
          <c:showBubbleSize val="0"/>
        </c:dLbls>
        <c:smooth val="0"/>
        <c:axId val="197443600"/>
        <c:axId val="197440648"/>
      </c:lineChart>
      <c:catAx>
        <c:axId val="19744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440648"/>
        <c:crosses val="autoZero"/>
        <c:auto val="1"/>
        <c:lblAlgn val="ctr"/>
        <c:lblOffset val="100"/>
        <c:noMultiLvlLbl val="0"/>
      </c:catAx>
      <c:valAx>
        <c:axId val="197440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443600"/>
        <c:crosses val="autoZero"/>
        <c:crossBetween val="between"/>
      </c:valAx>
      <c:spPr>
        <a:noFill/>
        <a:ln>
          <a:noFill/>
        </a:ln>
        <a:effectLst/>
      </c:spPr>
    </c:plotArea>
    <c:legend>
      <c:legendPos val="b"/>
      <c:layout>
        <c:manualLayout>
          <c:xMode val="edge"/>
          <c:yMode val="edge"/>
          <c:x val="0.39071528284296914"/>
          <c:y val="0.93508005829044016"/>
          <c:w val="0.19133477922742884"/>
          <c:h val="6.491994170955998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AD21C-39D4-4E52-858A-49BC73308F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59B1E1-423A-4816-BE17-652A868CFA7E}">
      <dgm:prSet phldrT="[Text]"/>
      <dgm:spPr/>
      <dgm:t>
        <a:bodyPr/>
        <a:lstStyle/>
        <a:p>
          <a:r>
            <a:rPr lang="en-US" dirty="0" smtClean="0">
              <a:solidFill>
                <a:schemeClr val="tx1"/>
              </a:solidFill>
            </a:rPr>
            <a:t>Stage 1</a:t>
          </a:r>
          <a:endParaRPr lang="en-US" dirty="0">
            <a:solidFill>
              <a:schemeClr val="tx1"/>
            </a:solidFill>
          </a:endParaRPr>
        </a:p>
      </dgm:t>
    </dgm:pt>
    <dgm:pt modelId="{6E881921-413D-47B4-87FC-E18A1D63050B}" type="parTrans" cxnId="{AB4C320A-0CEF-4F00-B327-7780AAD0904A}">
      <dgm:prSet/>
      <dgm:spPr/>
      <dgm:t>
        <a:bodyPr/>
        <a:lstStyle/>
        <a:p>
          <a:endParaRPr lang="en-US"/>
        </a:p>
      </dgm:t>
    </dgm:pt>
    <dgm:pt modelId="{5AD7E83F-04DA-46EC-A831-5E40F880C4DB}" type="sibTrans" cxnId="{AB4C320A-0CEF-4F00-B327-7780AAD0904A}">
      <dgm:prSet/>
      <dgm:spPr/>
      <dgm:t>
        <a:bodyPr/>
        <a:lstStyle/>
        <a:p>
          <a:endParaRPr lang="en-US"/>
        </a:p>
      </dgm:t>
    </dgm:pt>
    <dgm:pt modelId="{011866FA-10B8-4D13-B806-594C58A5D725}">
      <dgm:prSet phldrT="[Text]" custT="1"/>
      <dgm:spPr/>
      <dgm:t>
        <a:bodyPr/>
        <a:lstStyle/>
        <a:p>
          <a:r>
            <a:rPr lang="en-US" sz="2800" dirty="0" smtClean="0"/>
            <a:t>Data profiling</a:t>
          </a:r>
          <a:endParaRPr lang="en-US" sz="2800" dirty="0"/>
        </a:p>
      </dgm:t>
    </dgm:pt>
    <dgm:pt modelId="{84A29620-C40B-4142-BABB-B60E2EB177B5}" type="parTrans" cxnId="{8EE28322-A97D-497D-BFB2-4675DCBE8F95}">
      <dgm:prSet/>
      <dgm:spPr/>
      <dgm:t>
        <a:bodyPr/>
        <a:lstStyle/>
        <a:p>
          <a:endParaRPr lang="en-US"/>
        </a:p>
      </dgm:t>
    </dgm:pt>
    <dgm:pt modelId="{0DF4422C-4820-4CE2-B27B-13BE5F19CCA1}" type="sibTrans" cxnId="{8EE28322-A97D-497D-BFB2-4675DCBE8F95}">
      <dgm:prSet/>
      <dgm:spPr/>
      <dgm:t>
        <a:bodyPr/>
        <a:lstStyle/>
        <a:p>
          <a:endParaRPr lang="en-US"/>
        </a:p>
      </dgm:t>
    </dgm:pt>
    <dgm:pt modelId="{507557D5-D3A7-4C42-941B-7404CBD1D7B2}">
      <dgm:prSet phldrT="[Text]"/>
      <dgm:spPr/>
      <dgm:t>
        <a:bodyPr/>
        <a:lstStyle/>
        <a:p>
          <a:r>
            <a:rPr lang="en-US" dirty="0" smtClean="0">
              <a:solidFill>
                <a:schemeClr val="tx1"/>
              </a:solidFill>
            </a:rPr>
            <a:t>Stage 2</a:t>
          </a:r>
          <a:endParaRPr lang="en-US" dirty="0">
            <a:solidFill>
              <a:schemeClr val="tx1"/>
            </a:solidFill>
          </a:endParaRPr>
        </a:p>
      </dgm:t>
    </dgm:pt>
    <dgm:pt modelId="{E1F45340-8C39-4982-8E1F-9D4BB785D514}" type="parTrans" cxnId="{83864034-6494-46DF-B603-8CB49C31843C}">
      <dgm:prSet/>
      <dgm:spPr/>
      <dgm:t>
        <a:bodyPr/>
        <a:lstStyle/>
        <a:p>
          <a:endParaRPr lang="en-US"/>
        </a:p>
      </dgm:t>
    </dgm:pt>
    <dgm:pt modelId="{F339F42F-B0F0-493C-824D-01511B1EA79C}" type="sibTrans" cxnId="{83864034-6494-46DF-B603-8CB49C31843C}">
      <dgm:prSet/>
      <dgm:spPr/>
      <dgm:t>
        <a:bodyPr/>
        <a:lstStyle/>
        <a:p>
          <a:endParaRPr lang="en-US"/>
        </a:p>
      </dgm:t>
    </dgm:pt>
    <dgm:pt modelId="{8DE34302-A075-4F9B-A4FD-192CFF054BCF}">
      <dgm:prSet phldrT="[Text]" custT="1"/>
      <dgm:spPr/>
      <dgm:t>
        <a:bodyPr/>
        <a:lstStyle/>
        <a:p>
          <a:r>
            <a:rPr lang="en-US" sz="2800" dirty="0" smtClean="0"/>
            <a:t>Existing data collected</a:t>
          </a:r>
          <a:endParaRPr lang="en-US" sz="2800" dirty="0"/>
        </a:p>
      </dgm:t>
    </dgm:pt>
    <dgm:pt modelId="{7C8FC064-D476-4591-89B0-43C61634F9DF}" type="parTrans" cxnId="{964F88EB-F150-4728-834F-73C774E946EB}">
      <dgm:prSet/>
      <dgm:spPr/>
      <dgm:t>
        <a:bodyPr/>
        <a:lstStyle/>
        <a:p>
          <a:endParaRPr lang="en-US"/>
        </a:p>
      </dgm:t>
    </dgm:pt>
    <dgm:pt modelId="{0C7EE978-CDA4-43C7-B2AC-E4CAC3969BC0}" type="sibTrans" cxnId="{964F88EB-F150-4728-834F-73C774E946EB}">
      <dgm:prSet/>
      <dgm:spPr/>
      <dgm:t>
        <a:bodyPr/>
        <a:lstStyle/>
        <a:p>
          <a:endParaRPr lang="en-US"/>
        </a:p>
      </dgm:t>
    </dgm:pt>
    <dgm:pt modelId="{936A23F9-C718-41A4-A6C0-EF6D79A2487B}">
      <dgm:prSet phldrT="[Text]"/>
      <dgm:spPr/>
      <dgm:t>
        <a:bodyPr/>
        <a:lstStyle/>
        <a:p>
          <a:r>
            <a:rPr lang="en-US" dirty="0" smtClean="0">
              <a:solidFill>
                <a:schemeClr val="tx1"/>
              </a:solidFill>
            </a:rPr>
            <a:t>Stage 3</a:t>
          </a:r>
          <a:endParaRPr lang="en-US" dirty="0">
            <a:solidFill>
              <a:schemeClr val="tx1"/>
            </a:solidFill>
          </a:endParaRPr>
        </a:p>
      </dgm:t>
    </dgm:pt>
    <dgm:pt modelId="{2532B807-4FE8-4BBE-895F-13108D22B0E1}" type="parTrans" cxnId="{947F990A-FE75-4E77-B4C0-81539E841B62}">
      <dgm:prSet/>
      <dgm:spPr/>
      <dgm:t>
        <a:bodyPr/>
        <a:lstStyle/>
        <a:p>
          <a:endParaRPr lang="en-US"/>
        </a:p>
      </dgm:t>
    </dgm:pt>
    <dgm:pt modelId="{852F1FA6-7A9F-4378-8833-0346D9F23FA9}" type="sibTrans" cxnId="{947F990A-FE75-4E77-B4C0-81539E841B62}">
      <dgm:prSet/>
      <dgm:spPr/>
      <dgm:t>
        <a:bodyPr/>
        <a:lstStyle/>
        <a:p>
          <a:endParaRPr lang="en-US"/>
        </a:p>
      </dgm:t>
    </dgm:pt>
    <dgm:pt modelId="{04E8DFAF-9A8E-45C3-B8DD-EDB06C1308B0}">
      <dgm:prSet phldrT="[Text]" custT="1"/>
      <dgm:spPr/>
      <dgm:t>
        <a:bodyPr/>
        <a:lstStyle/>
        <a:p>
          <a:r>
            <a:rPr lang="en-US" sz="2800" dirty="0" smtClean="0"/>
            <a:t>Additional data collected</a:t>
          </a:r>
          <a:endParaRPr lang="en-US" sz="2800" dirty="0"/>
        </a:p>
      </dgm:t>
    </dgm:pt>
    <dgm:pt modelId="{F2F74071-27A7-4A50-BC06-7303BAA0776F}" type="parTrans" cxnId="{55D2BC4F-F506-4AD9-B04F-80B32C276CF0}">
      <dgm:prSet/>
      <dgm:spPr/>
      <dgm:t>
        <a:bodyPr/>
        <a:lstStyle/>
        <a:p>
          <a:endParaRPr lang="en-US"/>
        </a:p>
      </dgm:t>
    </dgm:pt>
    <dgm:pt modelId="{C32D457A-5F5C-46E9-8AC0-D5C8CB5DBCDB}" type="sibTrans" cxnId="{55D2BC4F-F506-4AD9-B04F-80B32C276CF0}">
      <dgm:prSet/>
      <dgm:spPr/>
      <dgm:t>
        <a:bodyPr/>
        <a:lstStyle/>
        <a:p>
          <a:endParaRPr lang="en-US"/>
        </a:p>
      </dgm:t>
    </dgm:pt>
    <dgm:pt modelId="{52365B27-D1F6-448A-BCDB-4590EB7C4295}">
      <dgm:prSet phldrT="[Text]"/>
      <dgm:spPr/>
      <dgm:t>
        <a:bodyPr/>
        <a:lstStyle/>
        <a:p>
          <a:r>
            <a:rPr lang="en-US" dirty="0" smtClean="0">
              <a:solidFill>
                <a:schemeClr val="tx1"/>
              </a:solidFill>
            </a:rPr>
            <a:t>Stage 4</a:t>
          </a:r>
          <a:endParaRPr lang="en-US" dirty="0">
            <a:solidFill>
              <a:schemeClr val="tx1"/>
            </a:solidFill>
          </a:endParaRPr>
        </a:p>
      </dgm:t>
    </dgm:pt>
    <dgm:pt modelId="{5068CD46-F111-4DEF-AC13-787D22A5A26A}" type="parTrans" cxnId="{CDA6C5E8-0050-4EF9-B637-9901682DDFBE}">
      <dgm:prSet/>
      <dgm:spPr/>
      <dgm:t>
        <a:bodyPr/>
        <a:lstStyle/>
        <a:p>
          <a:endParaRPr lang="en-US"/>
        </a:p>
      </dgm:t>
    </dgm:pt>
    <dgm:pt modelId="{6A77D595-B9F3-48D0-A215-442B6862A91C}" type="sibTrans" cxnId="{CDA6C5E8-0050-4EF9-B637-9901682DDFBE}">
      <dgm:prSet/>
      <dgm:spPr/>
      <dgm:t>
        <a:bodyPr/>
        <a:lstStyle/>
        <a:p>
          <a:endParaRPr lang="en-US"/>
        </a:p>
      </dgm:t>
    </dgm:pt>
    <dgm:pt modelId="{F84FB673-E7E1-485F-9190-A2B43716FA96}">
      <dgm:prSet phldrT="[Text]" custT="1"/>
      <dgm:spPr/>
      <dgm:t>
        <a:bodyPr/>
        <a:lstStyle/>
        <a:p>
          <a:r>
            <a:rPr lang="en-US" sz="2800" baseline="0" dirty="0" smtClean="0"/>
            <a:t>Action plan developed</a:t>
          </a:r>
          <a:endParaRPr lang="en-US" sz="2800" baseline="0" dirty="0"/>
        </a:p>
      </dgm:t>
    </dgm:pt>
    <dgm:pt modelId="{22B1CD5B-A867-4581-A7B5-197C5FFBB2C5}" type="parTrans" cxnId="{AA19D7BB-0730-49F4-A3E8-8D6D1AEE53DF}">
      <dgm:prSet/>
      <dgm:spPr/>
      <dgm:t>
        <a:bodyPr/>
        <a:lstStyle/>
        <a:p>
          <a:endParaRPr lang="en-US"/>
        </a:p>
      </dgm:t>
    </dgm:pt>
    <dgm:pt modelId="{64D19EB5-8A92-4BC6-8E3E-85FDAA314D46}" type="sibTrans" cxnId="{AA19D7BB-0730-49F4-A3E8-8D6D1AEE53DF}">
      <dgm:prSet/>
      <dgm:spPr/>
      <dgm:t>
        <a:bodyPr/>
        <a:lstStyle/>
        <a:p>
          <a:endParaRPr lang="en-US"/>
        </a:p>
      </dgm:t>
    </dgm:pt>
    <dgm:pt modelId="{6E75E611-FE99-487D-950C-7FF66479D37A}">
      <dgm:prSet phldrT="[Text]" custT="1"/>
      <dgm:spPr/>
      <dgm:t>
        <a:bodyPr/>
        <a:lstStyle/>
        <a:p>
          <a:r>
            <a:rPr lang="en-US" sz="1500" baseline="0" dirty="0" smtClean="0">
              <a:solidFill>
                <a:schemeClr val="tx1"/>
              </a:solidFill>
            </a:rPr>
            <a:t>Stage 5</a:t>
          </a:r>
          <a:endParaRPr lang="en-US" sz="1500" baseline="0" dirty="0">
            <a:solidFill>
              <a:schemeClr val="tx1"/>
            </a:solidFill>
          </a:endParaRPr>
        </a:p>
      </dgm:t>
    </dgm:pt>
    <dgm:pt modelId="{9820C6E8-2575-4A54-9965-EFB6BC5A812C}" type="parTrans" cxnId="{D01CD776-12E2-45E7-BE72-9EB42CCE794C}">
      <dgm:prSet/>
      <dgm:spPr/>
      <dgm:t>
        <a:bodyPr/>
        <a:lstStyle/>
        <a:p>
          <a:endParaRPr lang="en-US"/>
        </a:p>
      </dgm:t>
    </dgm:pt>
    <dgm:pt modelId="{81AB48B5-507F-4DFD-97B9-2B743FF38C49}" type="sibTrans" cxnId="{D01CD776-12E2-45E7-BE72-9EB42CCE794C}">
      <dgm:prSet/>
      <dgm:spPr/>
      <dgm:t>
        <a:bodyPr/>
        <a:lstStyle/>
        <a:p>
          <a:endParaRPr lang="en-US"/>
        </a:p>
      </dgm:t>
    </dgm:pt>
    <dgm:pt modelId="{73D0AB89-042B-4377-99C3-5499EA5F42B1}">
      <dgm:prSet phldrT="[Text]" custT="1"/>
      <dgm:spPr/>
      <dgm:t>
        <a:bodyPr/>
        <a:lstStyle/>
        <a:p>
          <a:r>
            <a:rPr lang="en-US" sz="2400" baseline="0" dirty="0" smtClean="0"/>
            <a:t>Application submission 29 March 2019</a:t>
          </a:r>
          <a:endParaRPr lang="en-US" sz="2400" dirty="0"/>
        </a:p>
      </dgm:t>
    </dgm:pt>
    <dgm:pt modelId="{8C17A060-377A-410B-80E6-9A0C83391406}" type="parTrans" cxnId="{CD04016F-F978-46EA-AB5B-9CE2D956A91A}">
      <dgm:prSet/>
      <dgm:spPr/>
      <dgm:t>
        <a:bodyPr/>
        <a:lstStyle/>
        <a:p>
          <a:endParaRPr lang="en-US"/>
        </a:p>
      </dgm:t>
    </dgm:pt>
    <dgm:pt modelId="{5626C65D-5D5A-41F3-9CAE-7694DB2E19D3}" type="sibTrans" cxnId="{CD04016F-F978-46EA-AB5B-9CE2D956A91A}">
      <dgm:prSet/>
      <dgm:spPr/>
      <dgm:t>
        <a:bodyPr/>
        <a:lstStyle/>
        <a:p>
          <a:endParaRPr lang="en-US"/>
        </a:p>
      </dgm:t>
    </dgm:pt>
    <dgm:pt modelId="{DFF5D2A4-542A-4AAD-966D-D37D7E92B848}" type="pres">
      <dgm:prSet presAssocID="{4D9AD21C-39D4-4E52-858A-49BC73308FA9}" presName="linearFlow" presStyleCnt="0">
        <dgm:presLayoutVars>
          <dgm:dir/>
          <dgm:animLvl val="lvl"/>
          <dgm:resizeHandles val="exact"/>
        </dgm:presLayoutVars>
      </dgm:prSet>
      <dgm:spPr/>
      <dgm:t>
        <a:bodyPr/>
        <a:lstStyle/>
        <a:p>
          <a:endParaRPr lang="en-US"/>
        </a:p>
      </dgm:t>
    </dgm:pt>
    <dgm:pt modelId="{76862B19-45DB-46D3-AE97-10F699F11BF8}" type="pres">
      <dgm:prSet presAssocID="{2C59B1E1-423A-4816-BE17-652A868CFA7E}" presName="composite" presStyleCnt="0"/>
      <dgm:spPr/>
    </dgm:pt>
    <dgm:pt modelId="{4EC6E94D-0D45-468A-9F81-8236884F4695}" type="pres">
      <dgm:prSet presAssocID="{2C59B1E1-423A-4816-BE17-652A868CFA7E}" presName="parentText" presStyleLbl="alignNode1" presStyleIdx="0" presStyleCnt="5">
        <dgm:presLayoutVars>
          <dgm:chMax val="1"/>
          <dgm:bulletEnabled val="1"/>
        </dgm:presLayoutVars>
      </dgm:prSet>
      <dgm:spPr/>
      <dgm:t>
        <a:bodyPr/>
        <a:lstStyle/>
        <a:p>
          <a:endParaRPr lang="en-US"/>
        </a:p>
      </dgm:t>
    </dgm:pt>
    <dgm:pt modelId="{667BABFA-796F-42C1-A19E-C488216353E4}" type="pres">
      <dgm:prSet presAssocID="{2C59B1E1-423A-4816-BE17-652A868CFA7E}" presName="descendantText" presStyleLbl="alignAcc1" presStyleIdx="0" presStyleCnt="5">
        <dgm:presLayoutVars>
          <dgm:bulletEnabled val="1"/>
        </dgm:presLayoutVars>
      </dgm:prSet>
      <dgm:spPr/>
      <dgm:t>
        <a:bodyPr/>
        <a:lstStyle/>
        <a:p>
          <a:endParaRPr lang="en-US"/>
        </a:p>
      </dgm:t>
    </dgm:pt>
    <dgm:pt modelId="{5B80ADAE-0E1D-4334-AB4F-AD07D020BE62}" type="pres">
      <dgm:prSet presAssocID="{5AD7E83F-04DA-46EC-A831-5E40F880C4DB}" presName="sp" presStyleCnt="0"/>
      <dgm:spPr/>
    </dgm:pt>
    <dgm:pt modelId="{99CBA4F5-6CB3-4753-AEBA-0398BB299C5C}" type="pres">
      <dgm:prSet presAssocID="{507557D5-D3A7-4C42-941B-7404CBD1D7B2}" presName="composite" presStyleCnt="0"/>
      <dgm:spPr/>
    </dgm:pt>
    <dgm:pt modelId="{A11F6FEB-4A5B-4365-BFFA-F025C383F43F}" type="pres">
      <dgm:prSet presAssocID="{507557D5-D3A7-4C42-941B-7404CBD1D7B2}" presName="parentText" presStyleLbl="alignNode1" presStyleIdx="1" presStyleCnt="5">
        <dgm:presLayoutVars>
          <dgm:chMax val="1"/>
          <dgm:bulletEnabled val="1"/>
        </dgm:presLayoutVars>
      </dgm:prSet>
      <dgm:spPr/>
      <dgm:t>
        <a:bodyPr/>
        <a:lstStyle/>
        <a:p>
          <a:endParaRPr lang="en-US"/>
        </a:p>
      </dgm:t>
    </dgm:pt>
    <dgm:pt modelId="{94733096-779A-411E-A147-85FECB580E49}" type="pres">
      <dgm:prSet presAssocID="{507557D5-D3A7-4C42-941B-7404CBD1D7B2}" presName="descendantText" presStyleLbl="alignAcc1" presStyleIdx="1" presStyleCnt="5">
        <dgm:presLayoutVars>
          <dgm:bulletEnabled val="1"/>
        </dgm:presLayoutVars>
      </dgm:prSet>
      <dgm:spPr/>
      <dgm:t>
        <a:bodyPr/>
        <a:lstStyle/>
        <a:p>
          <a:endParaRPr lang="en-US"/>
        </a:p>
      </dgm:t>
    </dgm:pt>
    <dgm:pt modelId="{DA4F4961-3B66-41C0-862D-EF205913FDE4}" type="pres">
      <dgm:prSet presAssocID="{F339F42F-B0F0-493C-824D-01511B1EA79C}" presName="sp" presStyleCnt="0"/>
      <dgm:spPr/>
    </dgm:pt>
    <dgm:pt modelId="{BB8AF0FA-A40C-489F-A8AE-45EF90D48730}" type="pres">
      <dgm:prSet presAssocID="{936A23F9-C718-41A4-A6C0-EF6D79A2487B}" presName="composite" presStyleCnt="0"/>
      <dgm:spPr/>
    </dgm:pt>
    <dgm:pt modelId="{31FD07AA-22AD-472A-B4C7-4368E4F001A5}" type="pres">
      <dgm:prSet presAssocID="{936A23F9-C718-41A4-A6C0-EF6D79A2487B}" presName="parentText" presStyleLbl="alignNode1" presStyleIdx="2" presStyleCnt="5">
        <dgm:presLayoutVars>
          <dgm:chMax val="1"/>
          <dgm:bulletEnabled val="1"/>
        </dgm:presLayoutVars>
      </dgm:prSet>
      <dgm:spPr/>
      <dgm:t>
        <a:bodyPr/>
        <a:lstStyle/>
        <a:p>
          <a:endParaRPr lang="en-US"/>
        </a:p>
      </dgm:t>
    </dgm:pt>
    <dgm:pt modelId="{5B10C6C7-E3D7-42C5-9AAF-056649522F01}" type="pres">
      <dgm:prSet presAssocID="{936A23F9-C718-41A4-A6C0-EF6D79A2487B}" presName="descendantText" presStyleLbl="alignAcc1" presStyleIdx="2" presStyleCnt="5">
        <dgm:presLayoutVars>
          <dgm:bulletEnabled val="1"/>
        </dgm:presLayoutVars>
      </dgm:prSet>
      <dgm:spPr/>
      <dgm:t>
        <a:bodyPr/>
        <a:lstStyle/>
        <a:p>
          <a:endParaRPr lang="en-US"/>
        </a:p>
      </dgm:t>
    </dgm:pt>
    <dgm:pt modelId="{7BBA8BA0-B25D-4572-871E-0364267F6554}" type="pres">
      <dgm:prSet presAssocID="{852F1FA6-7A9F-4378-8833-0346D9F23FA9}" presName="sp" presStyleCnt="0"/>
      <dgm:spPr/>
    </dgm:pt>
    <dgm:pt modelId="{E48BBA00-8566-4CBE-9A52-3A6078CCE4AC}" type="pres">
      <dgm:prSet presAssocID="{52365B27-D1F6-448A-BCDB-4590EB7C4295}" presName="composite" presStyleCnt="0"/>
      <dgm:spPr/>
    </dgm:pt>
    <dgm:pt modelId="{80BBF5C0-89E7-4862-B231-B30950C8D038}" type="pres">
      <dgm:prSet presAssocID="{52365B27-D1F6-448A-BCDB-4590EB7C4295}" presName="parentText" presStyleLbl="alignNode1" presStyleIdx="3" presStyleCnt="5">
        <dgm:presLayoutVars>
          <dgm:chMax val="1"/>
          <dgm:bulletEnabled val="1"/>
        </dgm:presLayoutVars>
      </dgm:prSet>
      <dgm:spPr/>
      <dgm:t>
        <a:bodyPr/>
        <a:lstStyle/>
        <a:p>
          <a:endParaRPr lang="en-US"/>
        </a:p>
      </dgm:t>
    </dgm:pt>
    <dgm:pt modelId="{78158B18-24BD-485F-9668-1231C4CF72EE}" type="pres">
      <dgm:prSet presAssocID="{52365B27-D1F6-448A-BCDB-4590EB7C4295}" presName="descendantText" presStyleLbl="alignAcc1" presStyleIdx="3" presStyleCnt="5">
        <dgm:presLayoutVars>
          <dgm:bulletEnabled val="1"/>
        </dgm:presLayoutVars>
      </dgm:prSet>
      <dgm:spPr/>
      <dgm:t>
        <a:bodyPr/>
        <a:lstStyle/>
        <a:p>
          <a:endParaRPr lang="en-US"/>
        </a:p>
      </dgm:t>
    </dgm:pt>
    <dgm:pt modelId="{990DAE74-628C-4775-B076-93AA81CE658D}" type="pres">
      <dgm:prSet presAssocID="{6A77D595-B9F3-48D0-A215-442B6862A91C}" presName="sp" presStyleCnt="0"/>
      <dgm:spPr/>
    </dgm:pt>
    <dgm:pt modelId="{DC681CA6-EA1B-44F9-8630-A3A17A3B4163}" type="pres">
      <dgm:prSet presAssocID="{6E75E611-FE99-487D-950C-7FF66479D37A}" presName="composite" presStyleCnt="0"/>
      <dgm:spPr/>
    </dgm:pt>
    <dgm:pt modelId="{08468311-5FA7-4842-B240-90C1F880C04F}" type="pres">
      <dgm:prSet presAssocID="{6E75E611-FE99-487D-950C-7FF66479D37A}" presName="parentText" presStyleLbl="alignNode1" presStyleIdx="4" presStyleCnt="5">
        <dgm:presLayoutVars>
          <dgm:chMax val="1"/>
          <dgm:bulletEnabled val="1"/>
        </dgm:presLayoutVars>
      </dgm:prSet>
      <dgm:spPr/>
      <dgm:t>
        <a:bodyPr/>
        <a:lstStyle/>
        <a:p>
          <a:endParaRPr lang="en-US"/>
        </a:p>
      </dgm:t>
    </dgm:pt>
    <dgm:pt modelId="{B15292C0-9C4D-44B6-94B9-0243C7205D70}" type="pres">
      <dgm:prSet presAssocID="{6E75E611-FE99-487D-950C-7FF66479D37A}" presName="descendantText" presStyleLbl="alignAcc1" presStyleIdx="4" presStyleCnt="5">
        <dgm:presLayoutVars>
          <dgm:bulletEnabled val="1"/>
        </dgm:presLayoutVars>
      </dgm:prSet>
      <dgm:spPr/>
      <dgm:t>
        <a:bodyPr/>
        <a:lstStyle/>
        <a:p>
          <a:endParaRPr lang="en-US"/>
        </a:p>
      </dgm:t>
    </dgm:pt>
  </dgm:ptLst>
  <dgm:cxnLst>
    <dgm:cxn modelId="{BBA0AFB3-6001-4A88-A315-2D1576BFB533}" type="presOf" srcId="{73D0AB89-042B-4377-99C3-5499EA5F42B1}" destId="{B15292C0-9C4D-44B6-94B9-0243C7205D70}" srcOrd="0" destOrd="0" presId="urn:microsoft.com/office/officeart/2005/8/layout/chevron2"/>
    <dgm:cxn modelId="{CDA6C5E8-0050-4EF9-B637-9901682DDFBE}" srcId="{4D9AD21C-39D4-4E52-858A-49BC73308FA9}" destId="{52365B27-D1F6-448A-BCDB-4590EB7C4295}" srcOrd="3" destOrd="0" parTransId="{5068CD46-F111-4DEF-AC13-787D22A5A26A}" sibTransId="{6A77D595-B9F3-48D0-A215-442B6862A91C}"/>
    <dgm:cxn modelId="{947F990A-FE75-4E77-B4C0-81539E841B62}" srcId="{4D9AD21C-39D4-4E52-858A-49BC73308FA9}" destId="{936A23F9-C718-41A4-A6C0-EF6D79A2487B}" srcOrd="2" destOrd="0" parTransId="{2532B807-4FE8-4BBE-895F-13108D22B0E1}" sibTransId="{852F1FA6-7A9F-4378-8833-0346D9F23FA9}"/>
    <dgm:cxn modelId="{83864034-6494-46DF-B603-8CB49C31843C}" srcId="{4D9AD21C-39D4-4E52-858A-49BC73308FA9}" destId="{507557D5-D3A7-4C42-941B-7404CBD1D7B2}" srcOrd="1" destOrd="0" parTransId="{E1F45340-8C39-4982-8E1F-9D4BB785D514}" sibTransId="{F339F42F-B0F0-493C-824D-01511B1EA79C}"/>
    <dgm:cxn modelId="{55D2BC4F-F506-4AD9-B04F-80B32C276CF0}" srcId="{936A23F9-C718-41A4-A6C0-EF6D79A2487B}" destId="{04E8DFAF-9A8E-45C3-B8DD-EDB06C1308B0}" srcOrd="0" destOrd="0" parTransId="{F2F74071-27A7-4A50-BC06-7303BAA0776F}" sibTransId="{C32D457A-5F5C-46E9-8AC0-D5C8CB5DBCDB}"/>
    <dgm:cxn modelId="{AB4C320A-0CEF-4F00-B327-7780AAD0904A}" srcId="{4D9AD21C-39D4-4E52-858A-49BC73308FA9}" destId="{2C59B1E1-423A-4816-BE17-652A868CFA7E}" srcOrd="0" destOrd="0" parTransId="{6E881921-413D-47B4-87FC-E18A1D63050B}" sibTransId="{5AD7E83F-04DA-46EC-A831-5E40F880C4DB}"/>
    <dgm:cxn modelId="{8EE28322-A97D-497D-BFB2-4675DCBE8F95}" srcId="{2C59B1E1-423A-4816-BE17-652A868CFA7E}" destId="{011866FA-10B8-4D13-B806-594C58A5D725}" srcOrd="0" destOrd="0" parTransId="{84A29620-C40B-4142-BABB-B60E2EB177B5}" sibTransId="{0DF4422C-4820-4CE2-B27B-13BE5F19CCA1}"/>
    <dgm:cxn modelId="{9636D87B-3E1D-4A50-9FD0-0C082D5D38AA}" type="presOf" srcId="{8DE34302-A075-4F9B-A4FD-192CFF054BCF}" destId="{94733096-779A-411E-A147-85FECB580E49}" srcOrd="0" destOrd="0" presId="urn:microsoft.com/office/officeart/2005/8/layout/chevron2"/>
    <dgm:cxn modelId="{8E2649C1-3D78-4B4A-8A3B-ABA03EF942EE}" type="presOf" srcId="{F84FB673-E7E1-485F-9190-A2B43716FA96}" destId="{78158B18-24BD-485F-9668-1231C4CF72EE}" srcOrd="0" destOrd="0" presId="urn:microsoft.com/office/officeart/2005/8/layout/chevron2"/>
    <dgm:cxn modelId="{964F88EB-F150-4728-834F-73C774E946EB}" srcId="{507557D5-D3A7-4C42-941B-7404CBD1D7B2}" destId="{8DE34302-A075-4F9B-A4FD-192CFF054BCF}" srcOrd="0" destOrd="0" parTransId="{7C8FC064-D476-4591-89B0-43C61634F9DF}" sibTransId="{0C7EE978-CDA4-43C7-B2AC-E4CAC3969BC0}"/>
    <dgm:cxn modelId="{4BAA98DC-345B-43D9-A416-45AF033D270F}" type="presOf" srcId="{507557D5-D3A7-4C42-941B-7404CBD1D7B2}" destId="{A11F6FEB-4A5B-4365-BFFA-F025C383F43F}" srcOrd="0" destOrd="0" presId="urn:microsoft.com/office/officeart/2005/8/layout/chevron2"/>
    <dgm:cxn modelId="{2AE1091B-C67B-4F8B-877A-3B76332CD5F9}" type="presOf" srcId="{6E75E611-FE99-487D-950C-7FF66479D37A}" destId="{08468311-5FA7-4842-B240-90C1F880C04F}" srcOrd="0" destOrd="0" presId="urn:microsoft.com/office/officeart/2005/8/layout/chevron2"/>
    <dgm:cxn modelId="{A70EC70F-2CD5-4FC4-AA2C-CC6A1E0DA6B5}" type="presOf" srcId="{936A23F9-C718-41A4-A6C0-EF6D79A2487B}" destId="{31FD07AA-22AD-472A-B4C7-4368E4F001A5}" srcOrd="0" destOrd="0" presId="urn:microsoft.com/office/officeart/2005/8/layout/chevron2"/>
    <dgm:cxn modelId="{AA19D7BB-0730-49F4-A3E8-8D6D1AEE53DF}" srcId="{52365B27-D1F6-448A-BCDB-4590EB7C4295}" destId="{F84FB673-E7E1-485F-9190-A2B43716FA96}" srcOrd="0" destOrd="0" parTransId="{22B1CD5B-A867-4581-A7B5-197C5FFBB2C5}" sibTransId="{64D19EB5-8A92-4BC6-8E3E-85FDAA314D46}"/>
    <dgm:cxn modelId="{CD04016F-F978-46EA-AB5B-9CE2D956A91A}" srcId="{6E75E611-FE99-487D-950C-7FF66479D37A}" destId="{73D0AB89-042B-4377-99C3-5499EA5F42B1}" srcOrd="0" destOrd="0" parTransId="{8C17A060-377A-410B-80E6-9A0C83391406}" sibTransId="{5626C65D-5D5A-41F3-9CAE-7694DB2E19D3}"/>
    <dgm:cxn modelId="{715E2509-D264-44C8-9E0A-BE4EC5D0360E}" type="presOf" srcId="{2C59B1E1-423A-4816-BE17-652A868CFA7E}" destId="{4EC6E94D-0D45-468A-9F81-8236884F4695}" srcOrd="0" destOrd="0" presId="urn:microsoft.com/office/officeart/2005/8/layout/chevron2"/>
    <dgm:cxn modelId="{1D9DBFC8-DCF6-4C53-AD85-770F05BB85C7}" type="presOf" srcId="{011866FA-10B8-4D13-B806-594C58A5D725}" destId="{667BABFA-796F-42C1-A19E-C488216353E4}" srcOrd="0" destOrd="0" presId="urn:microsoft.com/office/officeart/2005/8/layout/chevron2"/>
    <dgm:cxn modelId="{C749432D-848E-4234-8D0B-751C27574923}" type="presOf" srcId="{04E8DFAF-9A8E-45C3-B8DD-EDB06C1308B0}" destId="{5B10C6C7-E3D7-42C5-9AAF-056649522F01}" srcOrd="0" destOrd="0" presId="urn:microsoft.com/office/officeart/2005/8/layout/chevron2"/>
    <dgm:cxn modelId="{34536843-4354-4170-A7BD-C9E48F1D824F}" type="presOf" srcId="{52365B27-D1F6-448A-BCDB-4590EB7C4295}" destId="{80BBF5C0-89E7-4862-B231-B30950C8D038}" srcOrd="0" destOrd="0" presId="urn:microsoft.com/office/officeart/2005/8/layout/chevron2"/>
    <dgm:cxn modelId="{D01CD776-12E2-45E7-BE72-9EB42CCE794C}" srcId="{4D9AD21C-39D4-4E52-858A-49BC73308FA9}" destId="{6E75E611-FE99-487D-950C-7FF66479D37A}" srcOrd="4" destOrd="0" parTransId="{9820C6E8-2575-4A54-9965-EFB6BC5A812C}" sibTransId="{81AB48B5-507F-4DFD-97B9-2B743FF38C49}"/>
    <dgm:cxn modelId="{86B207C3-4BEB-4DB3-BA32-9657F69A9844}" type="presOf" srcId="{4D9AD21C-39D4-4E52-858A-49BC73308FA9}" destId="{DFF5D2A4-542A-4AAD-966D-D37D7E92B848}" srcOrd="0" destOrd="0" presId="urn:microsoft.com/office/officeart/2005/8/layout/chevron2"/>
    <dgm:cxn modelId="{BCFE8B99-19D5-44B5-A8E8-E4145B6D5677}" type="presParOf" srcId="{DFF5D2A4-542A-4AAD-966D-D37D7E92B848}" destId="{76862B19-45DB-46D3-AE97-10F699F11BF8}" srcOrd="0" destOrd="0" presId="urn:microsoft.com/office/officeart/2005/8/layout/chevron2"/>
    <dgm:cxn modelId="{AA041007-73CD-4859-84BF-33502AADAF26}" type="presParOf" srcId="{76862B19-45DB-46D3-AE97-10F699F11BF8}" destId="{4EC6E94D-0D45-468A-9F81-8236884F4695}" srcOrd="0" destOrd="0" presId="urn:microsoft.com/office/officeart/2005/8/layout/chevron2"/>
    <dgm:cxn modelId="{D88AF148-C229-4E4A-B587-FD9C28408321}" type="presParOf" srcId="{76862B19-45DB-46D3-AE97-10F699F11BF8}" destId="{667BABFA-796F-42C1-A19E-C488216353E4}" srcOrd="1" destOrd="0" presId="urn:microsoft.com/office/officeart/2005/8/layout/chevron2"/>
    <dgm:cxn modelId="{3954A629-240D-4BA2-8D12-1E59AB82D41E}" type="presParOf" srcId="{DFF5D2A4-542A-4AAD-966D-D37D7E92B848}" destId="{5B80ADAE-0E1D-4334-AB4F-AD07D020BE62}" srcOrd="1" destOrd="0" presId="urn:microsoft.com/office/officeart/2005/8/layout/chevron2"/>
    <dgm:cxn modelId="{982B2CF4-8E2C-4AD5-B1AA-81BC09C813C9}" type="presParOf" srcId="{DFF5D2A4-542A-4AAD-966D-D37D7E92B848}" destId="{99CBA4F5-6CB3-4753-AEBA-0398BB299C5C}" srcOrd="2" destOrd="0" presId="urn:microsoft.com/office/officeart/2005/8/layout/chevron2"/>
    <dgm:cxn modelId="{4621F068-1156-4E8C-9888-2254D04FE4A2}" type="presParOf" srcId="{99CBA4F5-6CB3-4753-AEBA-0398BB299C5C}" destId="{A11F6FEB-4A5B-4365-BFFA-F025C383F43F}" srcOrd="0" destOrd="0" presId="urn:microsoft.com/office/officeart/2005/8/layout/chevron2"/>
    <dgm:cxn modelId="{80BF8457-4279-4462-AB81-AA8E1EC46AC1}" type="presParOf" srcId="{99CBA4F5-6CB3-4753-AEBA-0398BB299C5C}" destId="{94733096-779A-411E-A147-85FECB580E49}" srcOrd="1" destOrd="0" presId="urn:microsoft.com/office/officeart/2005/8/layout/chevron2"/>
    <dgm:cxn modelId="{C1B2C0BD-F7DA-4AC7-9EDD-516E7F311E03}" type="presParOf" srcId="{DFF5D2A4-542A-4AAD-966D-D37D7E92B848}" destId="{DA4F4961-3B66-41C0-862D-EF205913FDE4}" srcOrd="3" destOrd="0" presId="urn:microsoft.com/office/officeart/2005/8/layout/chevron2"/>
    <dgm:cxn modelId="{884FC722-B03D-4BF9-92A4-40CFCE3D5108}" type="presParOf" srcId="{DFF5D2A4-542A-4AAD-966D-D37D7E92B848}" destId="{BB8AF0FA-A40C-489F-A8AE-45EF90D48730}" srcOrd="4" destOrd="0" presId="urn:microsoft.com/office/officeart/2005/8/layout/chevron2"/>
    <dgm:cxn modelId="{A94FE335-B9EB-441B-ABD6-7C4C6FD81CBC}" type="presParOf" srcId="{BB8AF0FA-A40C-489F-A8AE-45EF90D48730}" destId="{31FD07AA-22AD-472A-B4C7-4368E4F001A5}" srcOrd="0" destOrd="0" presId="urn:microsoft.com/office/officeart/2005/8/layout/chevron2"/>
    <dgm:cxn modelId="{1E6B68DE-B328-4B7B-8694-006E8F9A7400}" type="presParOf" srcId="{BB8AF0FA-A40C-489F-A8AE-45EF90D48730}" destId="{5B10C6C7-E3D7-42C5-9AAF-056649522F01}" srcOrd="1" destOrd="0" presId="urn:microsoft.com/office/officeart/2005/8/layout/chevron2"/>
    <dgm:cxn modelId="{0E5269CA-90CD-43BF-A3EB-EC493D999CF6}" type="presParOf" srcId="{DFF5D2A4-542A-4AAD-966D-D37D7E92B848}" destId="{7BBA8BA0-B25D-4572-871E-0364267F6554}" srcOrd="5" destOrd="0" presId="urn:microsoft.com/office/officeart/2005/8/layout/chevron2"/>
    <dgm:cxn modelId="{3E9335B6-5670-4E6F-B8CF-F5524EAA8D56}" type="presParOf" srcId="{DFF5D2A4-542A-4AAD-966D-D37D7E92B848}" destId="{E48BBA00-8566-4CBE-9A52-3A6078CCE4AC}" srcOrd="6" destOrd="0" presId="urn:microsoft.com/office/officeart/2005/8/layout/chevron2"/>
    <dgm:cxn modelId="{C5CC516C-2B8C-4E0C-9394-2C26459CB884}" type="presParOf" srcId="{E48BBA00-8566-4CBE-9A52-3A6078CCE4AC}" destId="{80BBF5C0-89E7-4862-B231-B30950C8D038}" srcOrd="0" destOrd="0" presId="urn:microsoft.com/office/officeart/2005/8/layout/chevron2"/>
    <dgm:cxn modelId="{786E3399-E7D4-492C-BA96-42E74B190760}" type="presParOf" srcId="{E48BBA00-8566-4CBE-9A52-3A6078CCE4AC}" destId="{78158B18-24BD-485F-9668-1231C4CF72EE}" srcOrd="1" destOrd="0" presId="urn:microsoft.com/office/officeart/2005/8/layout/chevron2"/>
    <dgm:cxn modelId="{501D032A-5DA1-46DF-9E19-496D8401669C}" type="presParOf" srcId="{DFF5D2A4-542A-4AAD-966D-D37D7E92B848}" destId="{990DAE74-628C-4775-B076-93AA81CE658D}" srcOrd="7" destOrd="0" presId="urn:microsoft.com/office/officeart/2005/8/layout/chevron2"/>
    <dgm:cxn modelId="{4DD54762-C853-4118-A2EC-9F5FD0744B67}" type="presParOf" srcId="{DFF5D2A4-542A-4AAD-966D-D37D7E92B848}" destId="{DC681CA6-EA1B-44F9-8630-A3A17A3B4163}" srcOrd="8" destOrd="0" presId="urn:microsoft.com/office/officeart/2005/8/layout/chevron2"/>
    <dgm:cxn modelId="{B0056889-01E0-43A3-8B47-76DE53566FAF}" type="presParOf" srcId="{DC681CA6-EA1B-44F9-8630-A3A17A3B4163}" destId="{08468311-5FA7-4842-B240-90C1F880C04F}" srcOrd="0" destOrd="0" presId="urn:microsoft.com/office/officeart/2005/8/layout/chevron2"/>
    <dgm:cxn modelId="{336DD6CD-566A-455B-844B-27C86AE93EA5}" type="presParOf" srcId="{DC681CA6-EA1B-44F9-8630-A3A17A3B4163}" destId="{B15292C0-9C4D-44B6-94B9-0243C7205D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6E94D-0D45-468A-9F81-8236884F4695}">
      <dsp:nvSpPr>
        <dsp:cNvPr id="0" name=""/>
        <dsp:cNvSpPr/>
      </dsp:nvSpPr>
      <dsp:spPr>
        <a:xfrm rot="5400000">
          <a:off x="-148485" y="150576"/>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1</a:t>
          </a:r>
          <a:endParaRPr lang="en-US" sz="1500" kern="1200" dirty="0">
            <a:solidFill>
              <a:schemeClr val="tx1"/>
            </a:solidFill>
          </a:endParaRPr>
        </a:p>
      </dsp:txBody>
      <dsp:txXfrm rot="-5400000">
        <a:off x="1" y="348556"/>
        <a:ext cx="692932" cy="296971"/>
      </dsp:txXfrm>
    </dsp:sp>
    <dsp:sp modelId="{667BABFA-796F-42C1-A19E-C488216353E4}">
      <dsp:nvSpPr>
        <dsp:cNvPr id="0" name=""/>
        <dsp:cNvSpPr/>
      </dsp:nvSpPr>
      <dsp:spPr>
        <a:xfrm rot="5400000">
          <a:off x="3229103" y="-2534080"/>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Data profiling</a:t>
          </a:r>
          <a:endParaRPr lang="en-US" sz="2800" kern="1200" dirty="0"/>
        </a:p>
      </dsp:txBody>
      <dsp:txXfrm rot="-5400000">
        <a:off x="692932" y="33501"/>
        <a:ext cx="5684369" cy="580617"/>
      </dsp:txXfrm>
    </dsp:sp>
    <dsp:sp modelId="{A11F6FEB-4A5B-4365-BFFA-F025C383F43F}">
      <dsp:nvSpPr>
        <dsp:cNvPr id="0" name=""/>
        <dsp:cNvSpPr/>
      </dsp:nvSpPr>
      <dsp:spPr>
        <a:xfrm rot="5400000">
          <a:off x="-148485" y="1022122"/>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2</a:t>
          </a:r>
          <a:endParaRPr lang="en-US" sz="1500" kern="1200" dirty="0">
            <a:solidFill>
              <a:schemeClr val="tx1"/>
            </a:solidFill>
          </a:endParaRPr>
        </a:p>
      </dsp:txBody>
      <dsp:txXfrm rot="-5400000">
        <a:off x="1" y="1220102"/>
        <a:ext cx="692932" cy="296971"/>
      </dsp:txXfrm>
    </dsp:sp>
    <dsp:sp modelId="{94733096-779A-411E-A147-85FECB580E49}">
      <dsp:nvSpPr>
        <dsp:cNvPr id="0" name=""/>
        <dsp:cNvSpPr/>
      </dsp:nvSpPr>
      <dsp:spPr>
        <a:xfrm rot="5400000">
          <a:off x="3229103" y="-1662533"/>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Existing data collected</a:t>
          </a:r>
          <a:endParaRPr lang="en-US" sz="2800" kern="1200" dirty="0"/>
        </a:p>
      </dsp:txBody>
      <dsp:txXfrm rot="-5400000">
        <a:off x="692932" y="905048"/>
        <a:ext cx="5684369" cy="580617"/>
      </dsp:txXfrm>
    </dsp:sp>
    <dsp:sp modelId="{31FD07AA-22AD-472A-B4C7-4368E4F001A5}">
      <dsp:nvSpPr>
        <dsp:cNvPr id="0" name=""/>
        <dsp:cNvSpPr/>
      </dsp:nvSpPr>
      <dsp:spPr>
        <a:xfrm rot="5400000">
          <a:off x="-148485" y="1893669"/>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3</a:t>
          </a:r>
          <a:endParaRPr lang="en-US" sz="1500" kern="1200" dirty="0">
            <a:solidFill>
              <a:schemeClr val="tx1"/>
            </a:solidFill>
          </a:endParaRPr>
        </a:p>
      </dsp:txBody>
      <dsp:txXfrm rot="-5400000">
        <a:off x="1" y="2091649"/>
        <a:ext cx="692932" cy="296971"/>
      </dsp:txXfrm>
    </dsp:sp>
    <dsp:sp modelId="{5B10C6C7-E3D7-42C5-9AAF-056649522F01}">
      <dsp:nvSpPr>
        <dsp:cNvPr id="0" name=""/>
        <dsp:cNvSpPr/>
      </dsp:nvSpPr>
      <dsp:spPr>
        <a:xfrm rot="5400000">
          <a:off x="3229103" y="-790986"/>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Additional data collected</a:t>
          </a:r>
          <a:endParaRPr lang="en-US" sz="2800" kern="1200" dirty="0"/>
        </a:p>
      </dsp:txBody>
      <dsp:txXfrm rot="-5400000">
        <a:off x="692932" y="1776595"/>
        <a:ext cx="5684369" cy="580617"/>
      </dsp:txXfrm>
    </dsp:sp>
    <dsp:sp modelId="{80BBF5C0-89E7-4862-B231-B30950C8D038}">
      <dsp:nvSpPr>
        <dsp:cNvPr id="0" name=""/>
        <dsp:cNvSpPr/>
      </dsp:nvSpPr>
      <dsp:spPr>
        <a:xfrm rot="5400000">
          <a:off x="-148485" y="2765216"/>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4</a:t>
          </a:r>
          <a:endParaRPr lang="en-US" sz="1500" kern="1200" dirty="0">
            <a:solidFill>
              <a:schemeClr val="tx1"/>
            </a:solidFill>
          </a:endParaRPr>
        </a:p>
      </dsp:txBody>
      <dsp:txXfrm rot="-5400000">
        <a:off x="1" y="2963196"/>
        <a:ext cx="692932" cy="296971"/>
      </dsp:txXfrm>
    </dsp:sp>
    <dsp:sp modelId="{78158B18-24BD-485F-9668-1231C4CF72EE}">
      <dsp:nvSpPr>
        <dsp:cNvPr id="0" name=""/>
        <dsp:cNvSpPr/>
      </dsp:nvSpPr>
      <dsp:spPr>
        <a:xfrm rot="5400000">
          <a:off x="3229103" y="80559"/>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dirty="0" smtClean="0"/>
            <a:t>Action plan developed</a:t>
          </a:r>
          <a:endParaRPr lang="en-US" sz="2800" kern="1200" baseline="0" dirty="0"/>
        </a:p>
      </dsp:txBody>
      <dsp:txXfrm rot="-5400000">
        <a:off x="692932" y="2648140"/>
        <a:ext cx="5684369" cy="580617"/>
      </dsp:txXfrm>
    </dsp:sp>
    <dsp:sp modelId="{08468311-5FA7-4842-B240-90C1F880C04F}">
      <dsp:nvSpPr>
        <dsp:cNvPr id="0" name=""/>
        <dsp:cNvSpPr/>
      </dsp:nvSpPr>
      <dsp:spPr>
        <a:xfrm rot="5400000">
          <a:off x="-148485" y="3636763"/>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baseline="0" dirty="0" smtClean="0">
              <a:solidFill>
                <a:schemeClr val="tx1"/>
              </a:solidFill>
            </a:rPr>
            <a:t>Stage 5</a:t>
          </a:r>
          <a:endParaRPr lang="en-US" sz="1500" kern="1200" baseline="0" dirty="0">
            <a:solidFill>
              <a:schemeClr val="tx1"/>
            </a:solidFill>
          </a:endParaRPr>
        </a:p>
      </dsp:txBody>
      <dsp:txXfrm rot="-5400000">
        <a:off x="1" y="3834743"/>
        <a:ext cx="692932" cy="296971"/>
      </dsp:txXfrm>
    </dsp:sp>
    <dsp:sp modelId="{B15292C0-9C4D-44B6-94B9-0243C7205D70}">
      <dsp:nvSpPr>
        <dsp:cNvPr id="0" name=""/>
        <dsp:cNvSpPr/>
      </dsp:nvSpPr>
      <dsp:spPr>
        <a:xfrm rot="5400000">
          <a:off x="3229103" y="952106"/>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dirty="0" smtClean="0"/>
            <a:t>Application submission 29 March 2019</a:t>
          </a:r>
          <a:endParaRPr lang="en-US" sz="2400" kern="1200" dirty="0"/>
        </a:p>
      </dsp:txBody>
      <dsp:txXfrm rot="-5400000">
        <a:off x="692932" y="3519687"/>
        <a:ext cx="5684369" cy="58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AU" altLang="x-none"/>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x-none"/>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AU" altLang="x-none"/>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8C604BE-0F0D-D04A-8219-1C702BFC3B16}" type="slidenum">
              <a:rPr lang="en-AU" altLang="x-none"/>
              <a:pPr/>
              <a:t>‹#›</a:t>
            </a:fld>
            <a:endParaRPr lang="en-AU"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a:t>
            </a:fld>
            <a:endParaRPr lang="en-AU" altLang="x-none"/>
          </a:p>
        </p:txBody>
      </p:sp>
    </p:spTree>
    <p:extLst>
      <p:ext uri="{BB962C8B-B14F-4D97-AF65-F5344CB8AC3E}">
        <p14:creationId xmlns:p14="http://schemas.microsoft.com/office/powerpoint/2010/main" val="171487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baseline="0" dirty="0" smtClean="0"/>
              <a:t>In this video, ANU Vice-Chancellor Professor Brian Schmidt speaks about the need to make ANU more equitable and inclusive. </a:t>
            </a:r>
          </a:p>
          <a:p>
            <a:r>
              <a:rPr lang="en-AU" i="0" baseline="0" dirty="0" smtClean="0"/>
              <a:t>He shares some of the background on why ANU decided to take part in the SAGE pilot of the Athena SWAN charter, and how we will benefit from it.</a:t>
            </a:r>
            <a:endParaRPr lang="en-AU" i="0" dirty="0" smtClean="0"/>
          </a:p>
          <a:p>
            <a:endParaRPr lang="en-AU" i="0"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10</a:t>
            </a:fld>
            <a:endParaRPr lang="en-AU" altLang="x-none"/>
          </a:p>
        </p:txBody>
      </p:sp>
    </p:spTree>
    <p:extLst>
      <p:ext uri="{BB962C8B-B14F-4D97-AF65-F5344CB8AC3E}">
        <p14:creationId xmlns:p14="http://schemas.microsoft.com/office/powerpoint/2010/main" val="353112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11</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dirty="0" smtClean="0"/>
              <a:t>So what is SAGE, and how did it come about?</a:t>
            </a:r>
          </a:p>
          <a:p>
            <a:endParaRPr lang="en-AU" dirty="0" smtClean="0"/>
          </a:p>
          <a:p>
            <a:r>
              <a:rPr lang="en-AU" dirty="0" smtClean="0"/>
              <a:t>In</a:t>
            </a:r>
            <a:r>
              <a:rPr lang="en-AU" baseline="0" dirty="0" smtClean="0"/>
              <a:t> 2013, the Australian Academy of Science realised that there was a significant problem with a gender imbalance in Australia’s scientific community.</a:t>
            </a:r>
          </a:p>
          <a:p>
            <a:endParaRPr lang="en-AU" baseline="0" dirty="0" smtClean="0"/>
          </a:p>
          <a:p>
            <a:r>
              <a:rPr lang="en-AU" baseline="0" dirty="0" smtClean="0"/>
              <a:t>In response, they established Science in Australia Gender Equity – or SAGE –  to explore options for advancing gender equity in Australian STEMM disciplines. </a:t>
            </a:r>
            <a:endParaRPr lang="en-AU" altLang="x-none" dirty="0" smtClean="0"/>
          </a:p>
          <a:p>
            <a:endParaRPr lang="en-AU" altLang="x-none" dirty="0" smtClean="0"/>
          </a:p>
          <a:p>
            <a:r>
              <a:rPr lang="en-AU" altLang="x-none" dirty="0" smtClean="0"/>
              <a:t>SAGE is piloting</a:t>
            </a:r>
            <a:r>
              <a:rPr lang="en-AU" altLang="x-none" baseline="0" dirty="0" smtClean="0"/>
              <a:t> the Athena SWAN Charter in Australia – so far 45 institutions have signed on as members of this initiative. </a:t>
            </a:r>
            <a:endParaRPr lang="x-none" altLang="x-none" dirty="0"/>
          </a:p>
        </p:txBody>
      </p:sp>
    </p:spTree>
    <p:extLst>
      <p:ext uri="{BB962C8B-B14F-4D97-AF65-F5344CB8AC3E}">
        <p14:creationId xmlns:p14="http://schemas.microsoft.com/office/powerpoint/2010/main" val="253305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dirty="0" smtClean="0"/>
              <a:t>The Athena SWAN Charter is an evaluation and accreditation program</a:t>
            </a:r>
            <a:r>
              <a:rPr lang="en-AU" sz="1200" baseline="0" dirty="0" smtClean="0"/>
              <a:t>, established </a:t>
            </a:r>
            <a:r>
              <a:rPr lang="en-AU" sz="1200" dirty="0" smtClean="0"/>
              <a:t>in the UK in 2005.</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dirty="0" smtClean="0"/>
              <a:t>It evolved through the Athena Project</a:t>
            </a:r>
            <a:r>
              <a:rPr lang="en-AU" sz="1200" baseline="0" dirty="0" smtClean="0"/>
              <a:t> </a:t>
            </a:r>
            <a:r>
              <a:rPr lang="en-AU" sz="1200" dirty="0" smtClean="0"/>
              <a:t>and the Scientific Women’s Academic Network (SWAN)</a:t>
            </a:r>
            <a:r>
              <a:rPr lang="en-AU" sz="1200" baseline="0" dirty="0" smtClean="0"/>
              <a:t> – two initiatives that address the gender imbalance and inequities within STEMM higher education and research institutes.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dirty="0" smtClean="0"/>
              <a:t>Through Bronze, Silver and Gold Awards, the Charter recognises excellence in employment practices that advance and promote the careers of women and gender minorities in STEMM subjects.</a:t>
            </a:r>
          </a:p>
          <a:p>
            <a:pPr marL="0" indent="0">
              <a:buFont typeface="Arial" panose="020B0604020202020204" pitchFamily="34" charset="0"/>
              <a:buNone/>
            </a:pPr>
            <a:endParaRPr lang="en-AU" sz="120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sz="1200" dirty="0" smtClean="0"/>
              <a:t>It has</a:t>
            </a:r>
            <a:r>
              <a:rPr lang="en-AU" sz="1200" baseline="0" dirty="0" smtClean="0"/>
              <a:t> </a:t>
            </a:r>
            <a:r>
              <a:rPr lang="en-AU" sz="1200" dirty="0" smtClean="0"/>
              <a:t>had tremendous success in enhancing gender equity within research institutions in</a:t>
            </a:r>
            <a:r>
              <a:rPr lang="en-AU" sz="1200" baseline="0" dirty="0" smtClean="0"/>
              <a:t> the UK. </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12</a:t>
            </a:fld>
            <a:endParaRPr lang="en-AU" altLang="x-none"/>
          </a:p>
        </p:txBody>
      </p:sp>
    </p:spTree>
    <p:extLst>
      <p:ext uri="{BB962C8B-B14F-4D97-AF65-F5344CB8AC3E}">
        <p14:creationId xmlns:p14="http://schemas.microsoft.com/office/powerpoint/2010/main" val="428718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charset="0"/>
                <a:ea typeface="Arial" charset="0"/>
                <a:cs typeface="Arial" charset="0"/>
              </a:rPr>
              <a:t>The ANU Self-Assessment Team (SAT) is chaired by the Provost, Professor Mike </a:t>
            </a:r>
            <a:r>
              <a:rPr lang="en-AU" sz="1200" b="0" i="0" kern="1200" dirty="0" err="1" smtClean="0">
                <a:solidFill>
                  <a:schemeClr val="tx1"/>
                </a:solidFill>
                <a:effectLst/>
                <a:latin typeface="Arial" charset="0"/>
                <a:ea typeface="Arial" charset="0"/>
                <a:cs typeface="Arial" charset="0"/>
              </a:rPr>
              <a:t>Calford</a:t>
            </a:r>
            <a:r>
              <a:rPr lang="en-AU" sz="1200" b="0" i="0" kern="1200" dirty="0" smtClean="0">
                <a:solidFill>
                  <a:schemeClr val="tx1"/>
                </a:solidFill>
                <a:effectLst/>
                <a:latin typeface="Arial" charset="0"/>
                <a:ea typeface="Arial" charset="0"/>
                <a:cs typeface="Arial" charset="0"/>
              </a:rPr>
              <a:t>, and is supported by a small team of professional staff. </a:t>
            </a:r>
          </a:p>
          <a:p>
            <a:endParaRPr lang="en-AU" sz="1200" b="0" i="0" kern="1200" dirty="0" smtClean="0">
              <a:solidFill>
                <a:schemeClr val="tx1"/>
              </a:solidFill>
              <a:effectLst/>
              <a:latin typeface="Arial" charset="0"/>
              <a:ea typeface="Arial" charset="0"/>
              <a:cs typeface="Arial" charset="0"/>
            </a:endParaRPr>
          </a:p>
          <a:p>
            <a:r>
              <a:rPr lang="en-AU" sz="1200" b="0" i="0" kern="1200" dirty="0" smtClean="0">
                <a:solidFill>
                  <a:schemeClr val="tx1"/>
                </a:solidFill>
                <a:effectLst/>
                <a:latin typeface="Arial" charset="0"/>
                <a:ea typeface="Arial" charset="0"/>
                <a:cs typeface="Arial" charset="0"/>
              </a:rPr>
              <a:t>The SAT membership is diverse and includes staff from across the University. </a:t>
            </a:r>
          </a:p>
          <a:p>
            <a:endParaRPr lang="en-AU" sz="1200" b="0" i="0" kern="1200" dirty="0" smtClean="0">
              <a:solidFill>
                <a:schemeClr val="tx1"/>
              </a:solidFill>
              <a:effectLst/>
              <a:latin typeface="Arial" charset="0"/>
              <a:ea typeface="Arial" charset="0"/>
              <a:cs typeface="Arial" charset="0"/>
            </a:endParaRPr>
          </a:p>
          <a:p>
            <a:r>
              <a:rPr lang="en-AU" sz="1200" b="0" i="0" kern="1200" dirty="0" smtClean="0">
                <a:solidFill>
                  <a:schemeClr val="tx1"/>
                </a:solidFill>
                <a:effectLst/>
                <a:latin typeface="Arial" charset="0"/>
                <a:ea typeface="Arial" charset="0"/>
                <a:cs typeface="Arial" charset="0"/>
              </a:rPr>
              <a:t>The SAT’s role is to oversee, guide, prepare and submit the application for SAGE Athena SWAN institutional Bronze Award.</a:t>
            </a:r>
            <a:endParaRPr lang="en-AU"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13</a:t>
            </a:fld>
            <a:endParaRPr lang="en-AU" altLang="x-none"/>
          </a:p>
        </p:txBody>
      </p:sp>
    </p:spTree>
    <p:extLst>
      <p:ext uri="{BB962C8B-B14F-4D97-AF65-F5344CB8AC3E}">
        <p14:creationId xmlns:p14="http://schemas.microsoft.com/office/powerpoint/2010/main" val="241752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We’ve largely completed the initial</a:t>
            </a:r>
            <a:r>
              <a:rPr lang="en-AU" baseline="0" dirty="0" smtClean="0"/>
              <a:t> data collection stages of the project, although some additional data collection and analysis is ongoing.</a:t>
            </a:r>
          </a:p>
          <a:p>
            <a:r>
              <a:rPr lang="en-AU" baseline="0" dirty="0" smtClean="0"/>
              <a:t>Shortly we’ll move into Stage 4 - the Self-Assessment team will develop a four-year action plan for gender equity at ANU. This action plan will be made available to all staff in early 2019.</a:t>
            </a:r>
            <a:endParaRPr lang="en-AU" dirty="0" smtClean="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15</a:t>
            </a:fld>
            <a:endParaRPr lang="en-AU" altLang="x-none"/>
          </a:p>
        </p:txBody>
      </p:sp>
    </p:spTree>
    <p:extLst>
      <p:ext uri="{BB962C8B-B14F-4D97-AF65-F5344CB8AC3E}">
        <p14:creationId xmlns:p14="http://schemas.microsoft.com/office/powerpoint/2010/main" val="29897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University has made some progress in some aspects of gender equity and inclusion over the past few years. This is a start, but we know there is still a lot more to be done.</a:t>
            </a:r>
            <a:endParaRPr lang="en-GB" sz="1200" baseline="0" dirty="0" smtClean="0"/>
          </a:p>
          <a:p>
            <a:endParaRPr lang="en-GB" sz="1200" baseline="0" dirty="0" smtClean="0"/>
          </a:p>
          <a:p>
            <a:endParaRPr lang="en-GB" sz="1200" baseline="0"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16</a:t>
            </a:fld>
            <a:endParaRPr lang="en-AU" altLang="x-none"/>
          </a:p>
        </p:txBody>
      </p:sp>
    </p:spTree>
    <p:extLst>
      <p:ext uri="{BB962C8B-B14F-4D97-AF65-F5344CB8AC3E}">
        <p14:creationId xmlns:p14="http://schemas.microsoft.com/office/powerpoint/2010/main" val="177149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smtClean="0"/>
              <a:t>Some questions</a:t>
            </a:r>
            <a:r>
              <a:rPr lang="en-AU" baseline="0" dirty="0" smtClean="0"/>
              <a:t> for you to consider. </a:t>
            </a:r>
            <a:r>
              <a:rPr lang="en-AU" baseline="0" smtClean="0"/>
              <a:t>We’d appreciate your feedback and ideas. </a:t>
            </a:r>
            <a:endParaRPr lang="en-AU"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17</a:t>
            </a:fld>
            <a:endParaRPr lang="en-AU" altLang="x-none"/>
          </a:p>
        </p:txBody>
      </p:sp>
    </p:spTree>
    <p:extLst>
      <p:ext uri="{BB962C8B-B14F-4D97-AF65-F5344CB8AC3E}">
        <p14:creationId xmlns:p14="http://schemas.microsoft.com/office/powerpoint/2010/main" val="92876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Arial" charset="0"/>
                <a:cs typeface="Arial" charset="0"/>
              </a:rPr>
              <a:t>We welcome</a:t>
            </a:r>
            <a:r>
              <a:rPr lang="en-AU" sz="1200" kern="1200" baseline="0" dirty="0" smtClean="0">
                <a:solidFill>
                  <a:schemeClr val="tx1"/>
                </a:solidFill>
                <a:effectLst/>
                <a:latin typeface="Arial" charset="0"/>
                <a:ea typeface="Arial" charset="0"/>
                <a:cs typeface="Arial" charset="0"/>
              </a:rPr>
              <a:t> your feedback </a:t>
            </a:r>
            <a:r>
              <a:rPr lang="en-AU" sz="1200" kern="1200" dirty="0" smtClean="0">
                <a:solidFill>
                  <a:schemeClr val="tx1"/>
                </a:solidFill>
                <a:effectLst/>
                <a:latin typeface="Arial" charset="0"/>
                <a:ea typeface="Arial" charset="0"/>
                <a:cs typeface="Arial" charset="0"/>
              </a:rPr>
              <a:t>on the project, and your suggestions for how we can make ANU a more inclusive and diverse place to work. </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18</a:t>
            </a:fld>
            <a:endParaRPr lang="en-AU" altLang="x-none"/>
          </a:p>
        </p:txBody>
      </p:sp>
    </p:spTree>
    <p:extLst>
      <p:ext uri="{BB962C8B-B14F-4D97-AF65-F5344CB8AC3E}">
        <p14:creationId xmlns:p14="http://schemas.microsoft.com/office/powerpoint/2010/main" val="11491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ffectLst/>
              </a:rPr>
              <a:t>We’ll begin by taking a quick look at this 2014 data from the Department of Education and Training, which shows that across Australia, women are underrepresented in STEMM fields, particularly at senior levels.</a:t>
            </a:r>
          </a:p>
          <a:p>
            <a:endParaRPr lang="en-AU" dirty="0" smtClean="0">
              <a:effectLst/>
            </a:endParaRPr>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2</a:t>
            </a:fld>
            <a:endParaRPr lang="en-AU" altLang="x-none"/>
          </a:p>
        </p:txBody>
      </p:sp>
    </p:spTree>
    <p:extLst>
      <p:ext uri="{BB962C8B-B14F-4D97-AF65-F5344CB8AC3E}">
        <p14:creationId xmlns:p14="http://schemas.microsoft.com/office/powerpoint/2010/main" val="383459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dirty="0" smtClean="0"/>
              <a:t>We can see that the gap between men and women is even more pronounced when we look at the data for STEMM staff at ANU.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dirty="0" smtClean="0"/>
              <a:t>As part of the SAGE Athena SWAN project at ANU, we want to understand why are we losing women from the academic pipeline?</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3</a:t>
            </a:fld>
            <a:endParaRPr lang="en-AU" altLang="x-none"/>
          </a:p>
        </p:txBody>
      </p:sp>
    </p:spTree>
    <p:extLst>
      <p:ext uri="{BB962C8B-B14F-4D97-AF65-F5344CB8AC3E}">
        <p14:creationId xmlns:p14="http://schemas.microsoft.com/office/powerpoint/2010/main" val="54477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dirty="0" smtClean="0"/>
              <a:t>At</a:t>
            </a:r>
            <a:r>
              <a:rPr lang="en-AU" sz="1200" baseline="0" dirty="0" smtClean="0"/>
              <a:t> ANU, we know that the gender imbalance is not restricted to STEMM, but also occurs in other disciplines as well.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dirty="0" smtClean="0"/>
              <a:t>Overall</a:t>
            </a:r>
            <a:r>
              <a:rPr lang="en-AU" sz="1200" baseline="0" dirty="0" smtClean="0"/>
              <a:t> a</a:t>
            </a:r>
            <a:r>
              <a:rPr lang="en-AU" sz="1200" dirty="0" smtClean="0"/>
              <a:t>bout 62% of academics at ANU are men, 38% are women,</a:t>
            </a:r>
            <a:r>
              <a:rPr lang="en-AU" sz="1200" baseline="0" dirty="0" smtClean="0"/>
              <a:t> and </a:t>
            </a:r>
            <a:r>
              <a:rPr lang="en-AU" sz="1200" dirty="0" smtClean="0"/>
              <a:t>this gap widens as seniority increases.</a:t>
            </a:r>
            <a:r>
              <a:rPr lang="en-AU" sz="1200" baseline="0" dirty="0" smtClean="0"/>
              <a:t> Only 28% of staff at Levels D and E are women.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dirty="0" smtClean="0"/>
          </a:p>
          <a:p>
            <a:endParaRPr lang="en-AU" dirty="0" smtClean="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4</a:t>
            </a:fld>
            <a:endParaRPr lang="en-AU" altLang="x-none"/>
          </a:p>
        </p:txBody>
      </p:sp>
    </p:spTree>
    <p:extLst>
      <p:ext uri="{BB962C8B-B14F-4D97-AF65-F5344CB8AC3E}">
        <p14:creationId xmlns:p14="http://schemas.microsoft.com/office/powerpoint/2010/main" val="410158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5</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dirty="0" smtClean="0">
                <a:effectLst/>
              </a:rPr>
              <a:t>The loss of female</a:t>
            </a:r>
            <a:r>
              <a:rPr lang="en-AU" baseline="0" dirty="0" smtClean="0">
                <a:effectLst/>
              </a:rPr>
              <a:t> researchers </a:t>
            </a:r>
            <a:r>
              <a:rPr lang="en-AU" dirty="0" smtClean="0">
                <a:effectLst/>
              </a:rPr>
              <a:t>is a significant waste of knowledge, talent and investment.</a:t>
            </a:r>
            <a:r>
              <a:rPr lang="en-AU" baseline="0" dirty="0" smtClean="0">
                <a:effectLst/>
              </a:rPr>
              <a:t> As a University, it impacts on our capacity for world-class research and innovation. </a:t>
            </a:r>
          </a:p>
          <a:p>
            <a:endParaRPr lang="en-AU" baseline="0" dirty="0" smtClean="0">
              <a:effectLst/>
            </a:endParaRPr>
          </a:p>
          <a:p>
            <a:r>
              <a:rPr lang="en-AU" baseline="0" dirty="0" smtClean="0">
                <a:effectLst/>
              </a:rPr>
              <a:t>More broadly, this loss of talent has an impact on our nation’s scientific performance and productivity.</a:t>
            </a:r>
            <a:endParaRPr lang="en-AU" dirty="0" smtClean="0">
              <a:effectLst/>
            </a:endParaRPr>
          </a:p>
          <a:p>
            <a:endParaRPr lang="x-none"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why is ANU focusing on equity and diversity?</a:t>
            </a:r>
            <a:r>
              <a:rPr lang="en-AU" baseline="0" dirty="0" smtClean="0"/>
              <a:t> </a:t>
            </a:r>
          </a:p>
          <a:p>
            <a:r>
              <a:rPr lang="en-AU" baseline="0" dirty="0" smtClean="0"/>
              <a:t>Not only because it’s the right thing to do, but also because it benefits staff and the University as a whole. </a:t>
            </a:r>
            <a:endParaRPr lang="en-AU"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6</a:t>
            </a:fld>
            <a:endParaRPr lang="en-AU" altLang="x-none"/>
          </a:p>
        </p:txBody>
      </p:sp>
    </p:spTree>
    <p:extLst>
      <p:ext uri="{BB962C8B-B14F-4D97-AF65-F5344CB8AC3E}">
        <p14:creationId xmlns:p14="http://schemas.microsoft.com/office/powerpoint/2010/main" val="351074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7</a:t>
            </a:fld>
            <a:endParaRPr lang="en-AU" altLang="x-none"/>
          </a:p>
        </p:txBody>
      </p:sp>
    </p:spTree>
    <p:extLst>
      <p:ext uri="{BB962C8B-B14F-4D97-AF65-F5344CB8AC3E}">
        <p14:creationId xmlns:p14="http://schemas.microsoft.com/office/powerpoint/2010/main" val="226048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8</a:t>
            </a:fld>
            <a:endParaRPr lang="en-AU" altLang="x-none"/>
          </a:p>
        </p:txBody>
      </p:sp>
    </p:spTree>
    <p:extLst>
      <p:ext uri="{BB962C8B-B14F-4D97-AF65-F5344CB8AC3E}">
        <p14:creationId xmlns:p14="http://schemas.microsoft.com/office/powerpoint/2010/main" val="22027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9</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sz="1200" kern="1200" dirty="0" smtClean="0">
                <a:solidFill>
                  <a:schemeClr val="tx1"/>
                </a:solidFill>
                <a:effectLst/>
                <a:latin typeface="Arial" charset="0"/>
                <a:ea typeface="Arial" charset="0"/>
                <a:cs typeface="Arial" charset="0"/>
              </a:rPr>
              <a:t>The</a:t>
            </a:r>
            <a:r>
              <a:rPr lang="en-AU" sz="1200" kern="1200" baseline="0" dirty="0" smtClean="0">
                <a:solidFill>
                  <a:schemeClr val="tx1"/>
                </a:solidFill>
                <a:effectLst/>
                <a:latin typeface="Arial" charset="0"/>
                <a:ea typeface="Arial" charset="0"/>
                <a:cs typeface="Arial" charset="0"/>
              </a:rPr>
              <a:t> ANU is</a:t>
            </a:r>
            <a:r>
              <a:rPr lang="en-AU" sz="1200" kern="1200" dirty="0" smtClean="0">
                <a:solidFill>
                  <a:schemeClr val="tx1"/>
                </a:solidFill>
                <a:effectLst/>
                <a:latin typeface="Arial" charset="0"/>
                <a:ea typeface="Arial" charset="0"/>
                <a:cs typeface="Arial" charset="0"/>
              </a:rPr>
              <a:t> committed to addressing gender inequity and actively</a:t>
            </a:r>
            <a:r>
              <a:rPr lang="en-AU" sz="1200" kern="1200" baseline="0" dirty="0" smtClean="0">
                <a:solidFill>
                  <a:schemeClr val="tx1"/>
                </a:solidFill>
                <a:effectLst/>
                <a:latin typeface="Arial" charset="0"/>
                <a:ea typeface="Arial" charset="0"/>
                <a:cs typeface="Arial" charset="0"/>
              </a:rPr>
              <a:t> working </a:t>
            </a:r>
            <a:r>
              <a:rPr lang="en-AU" sz="1200" kern="1200" dirty="0" smtClean="0">
                <a:solidFill>
                  <a:schemeClr val="tx1"/>
                </a:solidFill>
                <a:effectLst/>
                <a:latin typeface="Arial" charset="0"/>
                <a:ea typeface="Arial" charset="0"/>
                <a:cs typeface="Arial" charset="0"/>
              </a:rPr>
              <a:t>towards building a more inclusive workplace</a:t>
            </a:r>
            <a:r>
              <a:rPr lang="en-AU" sz="1200" kern="1200" baseline="0" dirty="0" smtClean="0">
                <a:solidFill>
                  <a:schemeClr val="tx1"/>
                </a:solidFill>
                <a:effectLst/>
                <a:latin typeface="Arial" charset="0"/>
                <a:ea typeface="Arial" charset="0"/>
                <a:cs typeface="Arial" charset="0"/>
              </a:rPr>
              <a:t> – this has been embedded in the current Strategic Plan.</a:t>
            </a:r>
            <a:endParaRPr lang="en-AU" sz="1200" kern="1200" dirty="0">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897303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652963"/>
            <a:ext cx="9144000" cy="2205037"/>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pPr lvl="0"/>
            <a:r>
              <a:rPr lang="en-AU" altLang="x-none" noProof="0" smtClean="0"/>
              <a:t>Click to edit Master subtitle style</a:t>
            </a:r>
          </a:p>
        </p:txBody>
      </p:sp>
      <p:sp>
        <p:nvSpPr>
          <p:cNvPr id="8197" name="Rectangle 5"/>
          <p:cNvSpPr>
            <a:spLocks noGrp="1" noChangeArrowheads="1"/>
          </p:cNvSpPr>
          <p:nvPr>
            <p:ph type="dt" sz="half" idx="2"/>
          </p:nvPr>
        </p:nvSpPr>
        <p:spPr>
          <a:xfrm>
            <a:off x="457200" y="6245225"/>
            <a:ext cx="2133600" cy="476250"/>
          </a:xfrm>
        </p:spPr>
        <p:txBody>
          <a:bodyPr/>
          <a:lstStyle>
            <a:lvl1pPr algn="l">
              <a:defRPr/>
            </a:lvl1pPr>
          </a:lstStyle>
          <a:p>
            <a:endParaRPr lang="en-AU" altLang="x-none"/>
          </a:p>
        </p:txBody>
      </p:sp>
      <p:sp>
        <p:nvSpPr>
          <p:cNvPr id="8198" name="Rectangle 6"/>
          <p:cNvSpPr>
            <a:spLocks noGrp="1" noChangeArrowheads="1"/>
          </p:cNvSpPr>
          <p:nvPr>
            <p:ph type="ftr" sz="quarter" idx="3"/>
          </p:nvPr>
        </p:nvSpPr>
        <p:spPr>
          <a:xfrm>
            <a:off x="3124200" y="6245225"/>
            <a:ext cx="2895600" cy="476250"/>
          </a:xfrm>
        </p:spPr>
        <p:txBody>
          <a:bodyPr/>
          <a:lstStyle>
            <a:lvl1pPr algn="ctr">
              <a:defRPr/>
            </a:lvl1pPr>
          </a:lstStyle>
          <a:p>
            <a:r>
              <a:rPr lang="en-AU" altLang="x-none"/>
              <a:t>Footer text goes in here</a:t>
            </a:r>
          </a:p>
        </p:txBody>
      </p:sp>
      <p:sp>
        <p:nvSpPr>
          <p:cNvPr id="8199" name="Rectangle 7"/>
          <p:cNvSpPr>
            <a:spLocks noGrp="1" noChangeArrowheads="1"/>
          </p:cNvSpPr>
          <p:nvPr>
            <p:ph type="sldNum" sz="quarter" idx="4"/>
          </p:nvPr>
        </p:nvSpPr>
        <p:spPr>
          <a:xfrm>
            <a:off x="6553200" y="6245225"/>
            <a:ext cx="2133600" cy="476250"/>
          </a:xfrm>
        </p:spPr>
        <p:txBody>
          <a:bodyPr/>
          <a:lstStyle>
            <a:lvl1pPr>
              <a:defRPr/>
            </a:lvl1pPr>
          </a:lstStyle>
          <a:p>
            <a:fld id="{9F3E6DF8-AF08-4E4B-9CA5-1234BCB0AB19}" type="slidenum">
              <a:rPr lang="en-AU" altLang="x-none"/>
              <a:pPr/>
              <a:t>‹#›</a:t>
            </a:fld>
            <a:endParaRPr lang="en-AU" altLang="x-none"/>
          </a:p>
        </p:txBody>
      </p:sp>
      <p:sp>
        <p:nvSpPr>
          <p:cNvPr id="8200" name="Rectangle 8"/>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8201" name="Picture 9" descr="ANU_LOGO_WHIT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pPr lvl="0"/>
            <a:r>
              <a:rPr lang="en-AU" altLang="x-none"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AC6AF67C-1848-A64D-A1D8-DC5EA66A4258}" type="slidenum">
              <a:rPr lang="en-AU" altLang="x-none"/>
              <a:pPr/>
              <a:t>‹#›</a:t>
            </a:fld>
            <a:endParaRPr lang="en-AU" altLang="x-none"/>
          </a:p>
        </p:txBody>
      </p:sp>
    </p:spTree>
    <p:extLst>
      <p:ext uri="{BB962C8B-B14F-4D97-AF65-F5344CB8AC3E}">
        <p14:creationId xmlns:p14="http://schemas.microsoft.com/office/powerpoint/2010/main" val="97835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A0CE8A18-DF49-B248-B740-D51F7349A537}" type="slidenum">
              <a:rPr lang="en-AU" altLang="x-none"/>
              <a:pPr/>
              <a:t>‹#›</a:t>
            </a:fld>
            <a:endParaRPr lang="en-AU" altLang="x-none"/>
          </a:p>
        </p:txBody>
      </p:sp>
    </p:spTree>
    <p:extLst>
      <p:ext uri="{BB962C8B-B14F-4D97-AF65-F5344CB8AC3E}">
        <p14:creationId xmlns:p14="http://schemas.microsoft.com/office/powerpoint/2010/main" val="21283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F89FC6BB-8C27-F94A-91F2-E83A92A465D1}" type="slidenum">
              <a:rPr lang="en-AU" altLang="x-none"/>
              <a:pPr/>
              <a:t>‹#›</a:t>
            </a:fld>
            <a:endParaRPr lang="en-AU" altLang="x-none"/>
          </a:p>
        </p:txBody>
      </p:sp>
    </p:spTree>
    <p:extLst>
      <p:ext uri="{BB962C8B-B14F-4D97-AF65-F5344CB8AC3E}">
        <p14:creationId xmlns:p14="http://schemas.microsoft.com/office/powerpoint/2010/main" val="157971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7687EAC1-25B4-6649-AB5D-4B7E84931DA7}" type="slidenum">
              <a:rPr lang="en-AU" altLang="x-none"/>
              <a:pPr/>
              <a:t>‹#›</a:t>
            </a:fld>
            <a:endParaRPr lang="en-AU" altLang="x-none"/>
          </a:p>
        </p:txBody>
      </p:sp>
    </p:spTree>
    <p:extLst>
      <p:ext uri="{BB962C8B-B14F-4D97-AF65-F5344CB8AC3E}">
        <p14:creationId xmlns:p14="http://schemas.microsoft.com/office/powerpoint/2010/main" val="92955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1DA24F7C-11E0-8C43-95D0-813906CF76BC}" type="slidenum">
              <a:rPr lang="en-AU" altLang="x-none"/>
              <a:pPr/>
              <a:t>‹#›</a:t>
            </a:fld>
            <a:endParaRPr lang="en-AU" altLang="x-none"/>
          </a:p>
        </p:txBody>
      </p:sp>
    </p:spTree>
    <p:extLst>
      <p:ext uri="{BB962C8B-B14F-4D97-AF65-F5344CB8AC3E}">
        <p14:creationId xmlns:p14="http://schemas.microsoft.com/office/powerpoint/2010/main" val="16281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ltLang="x-none"/>
          </a:p>
        </p:txBody>
      </p:sp>
      <p:sp>
        <p:nvSpPr>
          <p:cNvPr id="8" name="Footer Placeholder 7"/>
          <p:cNvSpPr>
            <a:spLocks noGrp="1"/>
          </p:cNvSpPr>
          <p:nvPr>
            <p:ph type="ftr" sz="quarter" idx="11"/>
          </p:nvPr>
        </p:nvSpPr>
        <p:spPr/>
        <p:txBody>
          <a:bodyPr/>
          <a:lstStyle>
            <a:lvl1pPr>
              <a:defRPr/>
            </a:lvl1pPr>
          </a:lstStyle>
          <a:p>
            <a:r>
              <a:rPr lang="en-AU" altLang="x-none"/>
              <a:t>Footer text goes in here</a:t>
            </a:r>
          </a:p>
        </p:txBody>
      </p:sp>
      <p:sp>
        <p:nvSpPr>
          <p:cNvPr id="9" name="Slide Number Placeholder 8"/>
          <p:cNvSpPr>
            <a:spLocks noGrp="1"/>
          </p:cNvSpPr>
          <p:nvPr>
            <p:ph type="sldNum" sz="quarter" idx="12"/>
          </p:nvPr>
        </p:nvSpPr>
        <p:spPr/>
        <p:txBody>
          <a:bodyPr/>
          <a:lstStyle>
            <a:lvl1pPr>
              <a:defRPr/>
            </a:lvl1pPr>
          </a:lstStyle>
          <a:p>
            <a:fld id="{B5DB8171-D680-7343-8453-43227B20E101}" type="slidenum">
              <a:rPr lang="en-AU" altLang="x-none"/>
              <a:pPr/>
              <a:t>‹#›</a:t>
            </a:fld>
            <a:endParaRPr lang="en-AU" altLang="x-none"/>
          </a:p>
        </p:txBody>
      </p:sp>
    </p:spTree>
    <p:extLst>
      <p:ext uri="{BB962C8B-B14F-4D97-AF65-F5344CB8AC3E}">
        <p14:creationId xmlns:p14="http://schemas.microsoft.com/office/powerpoint/2010/main" val="56283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ltLang="x-none"/>
          </a:p>
        </p:txBody>
      </p:sp>
      <p:sp>
        <p:nvSpPr>
          <p:cNvPr id="4" name="Footer Placeholder 3"/>
          <p:cNvSpPr>
            <a:spLocks noGrp="1"/>
          </p:cNvSpPr>
          <p:nvPr>
            <p:ph type="ftr" sz="quarter" idx="11"/>
          </p:nvPr>
        </p:nvSpPr>
        <p:spPr/>
        <p:txBody>
          <a:bodyPr/>
          <a:lstStyle>
            <a:lvl1pPr>
              <a:defRPr/>
            </a:lvl1pPr>
          </a:lstStyle>
          <a:p>
            <a:r>
              <a:rPr lang="en-AU" altLang="x-none"/>
              <a:t>Footer text goes in here</a:t>
            </a:r>
          </a:p>
        </p:txBody>
      </p:sp>
      <p:sp>
        <p:nvSpPr>
          <p:cNvPr id="5" name="Slide Number Placeholder 4"/>
          <p:cNvSpPr>
            <a:spLocks noGrp="1"/>
          </p:cNvSpPr>
          <p:nvPr>
            <p:ph type="sldNum" sz="quarter" idx="12"/>
          </p:nvPr>
        </p:nvSpPr>
        <p:spPr/>
        <p:txBody>
          <a:bodyPr/>
          <a:lstStyle>
            <a:lvl1pPr>
              <a:defRPr/>
            </a:lvl1pPr>
          </a:lstStyle>
          <a:p>
            <a:fld id="{D0817F97-46B2-A643-88E5-074E7847BE3C}" type="slidenum">
              <a:rPr lang="en-AU" altLang="x-none"/>
              <a:pPr/>
              <a:t>‹#›</a:t>
            </a:fld>
            <a:endParaRPr lang="en-AU" altLang="x-none"/>
          </a:p>
        </p:txBody>
      </p:sp>
    </p:spTree>
    <p:extLst>
      <p:ext uri="{BB962C8B-B14F-4D97-AF65-F5344CB8AC3E}">
        <p14:creationId xmlns:p14="http://schemas.microsoft.com/office/powerpoint/2010/main" val="202056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x-none"/>
          </a:p>
        </p:txBody>
      </p:sp>
      <p:sp>
        <p:nvSpPr>
          <p:cNvPr id="3" name="Footer Placeholder 2"/>
          <p:cNvSpPr>
            <a:spLocks noGrp="1"/>
          </p:cNvSpPr>
          <p:nvPr>
            <p:ph type="ftr" sz="quarter" idx="11"/>
          </p:nvPr>
        </p:nvSpPr>
        <p:spPr/>
        <p:txBody>
          <a:bodyPr/>
          <a:lstStyle>
            <a:lvl1pPr>
              <a:defRPr/>
            </a:lvl1pPr>
          </a:lstStyle>
          <a:p>
            <a:r>
              <a:rPr lang="en-AU" altLang="x-none"/>
              <a:t>Footer text goes in here</a:t>
            </a:r>
          </a:p>
        </p:txBody>
      </p:sp>
      <p:sp>
        <p:nvSpPr>
          <p:cNvPr id="4" name="Slide Number Placeholder 3"/>
          <p:cNvSpPr>
            <a:spLocks noGrp="1"/>
          </p:cNvSpPr>
          <p:nvPr>
            <p:ph type="sldNum" sz="quarter" idx="12"/>
          </p:nvPr>
        </p:nvSpPr>
        <p:spPr/>
        <p:txBody>
          <a:bodyPr/>
          <a:lstStyle>
            <a:lvl1pPr>
              <a:defRPr/>
            </a:lvl1pPr>
          </a:lstStyle>
          <a:p>
            <a:fld id="{B3BDD000-5D8E-4740-8C73-50BC10866A03}" type="slidenum">
              <a:rPr lang="en-AU" altLang="x-none"/>
              <a:pPr/>
              <a:t>‹#›</a:t>
            </a:fld>
            <a:endParaRPr lang="en-AU" altLang="x-none"/>
          </a:p>
        </p:txBody>
      </p:sp>
    </p:spTree>
    <p:extLst>
      <p:ext uri="{BB962C8B-B14F-4D97-AF65-F5344CB8AC3E}">
        <p14:creationId xmlns:p14="http://schemas.microsoft.com/office/powerpoint/2010/main" val="154445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BF5A8E7A-4098-AB4E-8356-97C0B71B5837}" type="slidenum">
              <a:rPr lang="en-AU" altLang="x-none"/>
              <a:pPr/>
              <a:t>‹#›</a:t>
            </a:fld>
            <a:endParaRPr lang="en-AU" altLang="x-none"/>
          </a:p>
        </p:txBody>
      </p:sp>
    </p:spTree>
    <p:extLst>
      <p:ext uri="{BB962C8B-B14F-4D97-AF65-F5344CB8AC3E}">
        <p14:creationId xmlns:p14="http://schemas.microsoft.com/office/powerpoint/2010/main" val="106851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BBFA26A6-4122-6144-85F0-3BBCE759E0C0}" type="slidenum">
              <a:rPr lang="en-AU" altLang="x-none"/>
              <a:pPr/>
              <a:t>‹#›</a:t>
            </a:fld>
            <a:endParaRPr lang="en-AU" altLang="x-none"/>
          </a:p>
        </p:txBody>
      </p:sp>
    </p:spTree>
    <p:extLst>
      <p:ext uri="{BB962C8B-B14F-4D97-AF65-F5344CB8AC3E}">
        <p14:creationId xmlns:p14="http://schemas.microsoft.com/office/powerpoint/2010/main" val="12325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68313" y="7651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ltLang="x-none"/>
              <a:t>Click to edit Master title style</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1028" name="Rectangle 4"/>
          <p:cNvSpPr>
            <a:spLocks noGrp="1" noChangeArrowheads="1"/>
          </p:cNvSpPr>
          <p:nvPr>
            <p:ph type="dt" sz="half" idx="2"/>
          </p:nvPr>
        </p:nvSpPr>
        <p:spPr bwMode="auto">
          <a:xfrm>
            <a:off x="5724525" y="65976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x-none"/>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r>
              <a:rPr lang="en-AU" altLang="x-none"/>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E0600C36-DE0C-DF4C-AAF5-1561733FE351}" type="slidenum">
              <a:rPr lang="en-AU" altLang="x-none"/>
              <a:pPr/>
              <a:t>‹#›</a:t>
            </a:fld>
            <a:endParaRPr lang="en-AU" altLang="x-none"/>
          </a:p>
        </p:txBody>
      </p:sp>
      <p:sp>
        <p:nvSpPr>
          <p:cNvPr id="1031" name="Rectangle 7"/>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1033" name="Picture 9" descr="ANU_LOGO_WHIT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l2zEhHQio4"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AGE@anu.edu.a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ervices.anu.edu.au/human-resources/respect-inclusion/athena-swan/athena-swan-at-an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504825" y="1173523"/>
            <a:ext cx="8207375" cy="1846659"/>
          </a:xfrm>
        </p:spPr>
        <p:txBody>
          <a:bodyPr/>
          <a:lstStyle/>
          <a:p>
            <a:r>
              <a:rPr lang="en-AU" altLang="x-none" sz="5400" dirty="0" smtClean="0"/>
              <a:t>SAGE Athena SWAN Pilot</a:t>
            </a:r>
            <a:r>
              <a:rPr lang="en-AU" altLang="x-none" dirty="0" smtClean="0"/>
              <a:t/>
            </a:r>
            <a:br>
              <a:rPr lang="en-AU" altLang="x-none" dirty="0" smtClean="0"/>
            </a:br>
            <a:r>
              <a:rPr lang="en-AU" altLang="x-none" dirty="0" smtClean="0"/>
              <a:t/>
            </a:r>
            <a:br>
              <a:rPr lang="en-AU" altLang="x-none" dirty="0" smtClean="0"/>
            </a:br>
            <a:endParaRPr lang="x-none" altLang="x-none" sz="2400" i="1" dirty="0"/>
          </a:p>
        </p:txBody>
      </p:sp>
      <p:sp>
        <p:nvSpPr>
          <p:cNvPr id="20485" name="Rectangle 5"/>
          <p:cNvSpPr>
            <a:spLocks noGrp="1" noChangeArrowheads="1"/>
          </p:cNvSpPr>
          <p:nvPr>
            <p:ph type="subTitle" idx="1"/>
          </p:nvPr>
        </p:nvSpPr>
        <p:spPr>
          <a:xfrm>
            <a:off x="504825" y="5301208"/>
            <a:ext cx="8280400" cy="523220"/>
          </a:xfrm>
        </p:spPr>
        <p:txBody>
          <a:bodyPr/>
          <a:lstStyle/>
          <a:p>
            <a:r>
              <a:rPr lang="en-AU" altLang="x-none" i="1" dirty="0" smtClean="0"/>
              <a:t>Information for ANU STEMM Staff</a:t>
            </a:r>
            <a:endParaRPr lang="x-none" altLang="x-none"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5976" y="2780928"/>
            <a:ext cx="2440106" cy="13683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5616" y="2711818"/>
            <a:ext cx="2160240" cy="1201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10</a:t>
            </a:fld>
            <a:endParaRPr lang="en-AU" altLang="x-none"/>
          </a:p>
        </p:txBody>
      </p:sp>
      <p:sp>
        <p:nvSpPr>
          <p:cNvPr id="5" name="Rectangle 2"/>
          <p:cNvSpPr txBox="1">
            <a:spLocks noChangeArrowheads="1"/>
          </p:cNvSpPr>
          <p:nvPr/>
        </p:nvSpPr>
        <p:spPr bwMode="auto">
          <a:xfrm>
            <a:off x="2267744" y="-196277"/>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Our commitment to gender equity </a:t>
            </a:r>
            <a:endParaRPr lang="x-none" altLang="x-none" sz="2400" b="1" dirty="0">
              <a:solidFill>
                <a:schemeClr val="bg1"/>
              </a:solidFill>
            </a:endParaRPr>
          </a:p>
        </p:txBody>
      </p:sp>
      <p:pic>
        <p:nvPicPr>
          <p:cNvPr id="11" name="-l2zEhHQio4"/>
          <p:cNvPicPr>
            <a:picLocks noRot="1" noChangeAspect="1"/>
          </p:cNvPicPr>
          <p:nvPr>
            <a:videoFile r:link="rId1"/>
          </p:nvPr>
        </p:nvPicPr>
        <p:blipFill>
          <a:blip r:embed="rId4"/>
          <a:stretch>
            <a:fillRect/>
          </a:stretch>
        </p:blipFill>
        <p:spPr>
          <a:xfrm>
            <a:off x="1619672" y="1484784"/>
            <a:ext cx="6009617" cy="3380410"/>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2825312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cTn>
                <p:tgtEl>
                  <p:spTgt spid="1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9EAE221-151F-0449-8E81-A7E6796DBECA}" type="slidenum">
              <a:rPr lang="en-AU" altLang="x-none"/>
              <a:pPr/>
              <a:t>11</a:t>
            </a:fld>
            <a:endParaRPr lang="en-AU" altLang="x-none"/>
          </a:p>
        </p:txBody>
      </p:sp>
      <p:sp>
        <p:nvSpPr>
          <p:cNvPr id="14339" name="Rectangle 3"/>
          <p:cNvSpPr>
            <a:spLocks noGrp="1" noChangeArrowheads="1"/>
          </p:cNvSpPr>
          <p:nvPr>
            <p:ph type="body" idx="1"/>
          </p:nvPr>
        </p:nvSpPr>
        <p:spPr>
          <a:xfrm>
            <a:off x="251520" y="393632"/>
            <a:ext cx="8435280" cy="5400600"/>
          </a:xfrm>
        </p:spPr>
        <p:txBody>
          <a:bodyPr/>
          <a:lstStyle/>
          <a:p>
            <a:endParaRPr lang="en-AU" dirty="0" smtClean="0"/>
          </a:p>
          <a:p>
            <a:endParaRPr lang="en-AU" dirty="0"/>
          </a:p>
          <a:p>
            <a:endParaRPr lang="en-AU" dirty="0" smtClean="0"/>
          </a:p>
          <a:p>
            <a:endParaRPr lang="en-AU" dirty="0" smtClean="0"/>
          </a:p>
          <a:p>
            <a:pPr algn="just">
              <a:spcBef>
                <a:spcPts val="1200"/>
              </a:spcBef>
              <a:spcAft>
                <a:spcPts val="1200"/>
              </a:spcAft>
            </a:pPr>
            <a:r>
              <a:rPr lang="en-AU" sz="2300" dirty="0"/>
              <a:t>SAGE is a national program promoting gender equity and </a:t>
            </a:r>
            <a:r>
              <a:rPr lang="en-AU" sz="2300" dirty="0" smtClean="0"/>
              <a:t>diversity </a:t>
            </a:r>
            <a:r>
              <a:rPr lang="en-AU" sz="2300" dirty="0"/>
              <a:t>in </a:t>
            </a:r>
            <a:r>
              <a:rPr lang="en-AU" sz="2300" dirty="0" smtClean="0"/>
              <a:t>STEMM through the Australian pilot of the Athena SWAN Charter.</a:t>
            </a:r>
            <a:endParaRPr lang="en-AU" sz="2300" dirty="0"/>
          </a:p>
          <a:p>
            <a:pPr algn="just">
              <a:spcBef>
                <a:spcPts val="1200"/>
              </a:spcBef>
              <a:spcAft>
                <a:spcPts val="1200"/>
              </a:spcAft>
            </a:pPr>
            <a:r>
              <a:rPr lang="en-AU" sz="2300" dirty="0" smtClean="0"/>
              <a:t>Established 2014, partly in response to the fact that no women were shortlisted for the Australian Academy of Science Fellowships in 2013</a:t>
            </a:r>
          </a:p>
          <a:p>
            <a:pPr algn="just">
              <a:spcBef>
                <a:spcPts val="1200"/>
              </a:spcBef>
              <a:spcAft>
                <a:spcPts val="1200"/>
              </a:spcAft>
            </a:pPr>
            <a:r>
              <a:rPr lang="en-AU" altLang="x-none" sz="2300" dirty="0" smtClean="0"/>
              <a:t>SAGE is run by Australian </a:t>
            </a:r>
            <a:r>
              <a:rPr lang="en-AU" altLang="x-none" sz="2300" dirty="0"/>
              <a:t>Academy of </a:t>
            </a:r>
            <a:r>
              <a:rPr lang="en-AU" altLang="x-none" sz="2300" dirty="0" smtClean="0"/>
              <a:t>Science </a:t>
            </a:r>
            <a:r>
              <a:rPr lang="en-AU" altLang="x-none" sz="2300" dirty="0"/>
              <a:t>in partnership with the Academy of Technology and Engineering (ATSE)</a:t>
            </a:r>
            <a:endParaRPr lang="x-none" altLang="x-none" sz="230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3728" y="947630"/>
            <a:ext cx="4344541" cy="1615657"/>
          </a:xfrm>
          <a:prstGeom prst="rect">
            <a:avLst/>
          </a:prstGeom>
        </p:spPr>
      </p:pic>
      <p:sp>
        <p:nvSpPr>
          <p:cNvPr id="5" name="TextBox 4"/>
          <p:cNvSpPr txBox="1"/>
          <p:nvPr/>
        </p:nvSpPr>
        <p:spPr>
          <a:xfrm>
            <a:off x="2400300" y="116633"/>
            <a:ext cx="5484068" cy="553998"/>
          </a:xfrm>
          <a:prstGeom prst="rect">
            <a:avLst/>
          </a:prstGeom>
          <a:noFill/>
        </p:spPr>
        <p:txBody>
          <a:bodyPr wrap="square" rtlCol="0">
            <a:spAutoFit/>
          </a:bodyPr>
          <a:lstStyle/>
          <a:p>
            <a:r>
              <a:rPr lang="en-AU" sz="3000" b="1" dirty="0" smtClean="0">
                <a:solidFill>
                  <a:schemeClr val="bg1"/>
                </a:solidFill>
              </a:rPr>
              <a:t>What is SAGE?</a:t>
            </a:r>
          </a:p>
        </p:txBody>
      </p:sp>
    </p:spTree>
    <p:extLst>
      <p:ext uri="{BB962C8B-B14F-4D97-AF65-F5344CB8AC3E}">
        <p14:creationId xmlns:p14="http://schemas.microsoft.com/office/powerpoint/2010/main" val="550195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3728" y="908720"/>
            <a:ext cx="4536504" cy="2523148"/>
          </a:xfrm>
          <a:prstGeom prst="rect">
            <a:avLst/>
          </a:prstGeom>
        </p:spPr>
      </p:pic>
      <p:sp>
        <p:nvSpPr>
          <p:cNvPr id="4" name="Slide Number Placeholder 3"/>
          <p:cNvSpPr>
            <a:spLocks noGrp="1"/>
          </p:cNvSpPr>
          <p:nvPr>
            <p:ph type="sldNum" sz="quarter" idx="12"/>
          </p:nvPr>
        </p:nvSpPr>
        <p:spPr/>
        <p:txBody>
          <a:bodyPr/>
          <a:lstStyle/>
          <a:p>
            <a:fld id="{F89FC6BB-8C27-F94A-91F2-E83A92A465D1}" type="slidenum">
              <a:rPr lang="en-AU" altLang="x-none" smtClean="0"/>
              <a:pPr/>
              <a:t>12</a:t>
            </a:fld>
            <a:endParaRPr lang="en-AU" altLang="x-none"/>
          </a:p>
        </p:txBody>
      </p:sp>
      <p:sp>
        <p:nvSpPr>
          <p:cNvPr id="9" name="TextBox 8"/>
          <p:cNvSpPr txBox="1"/>
          <p:nvPr/>
        </p:nvSpPr>
        <p:spPr>
          <a:xfrm>
            <a:off x="2400300" y="116633"/>
            <a:ext cx="5484068" cy="553998"/>
          </a:xfrm>
          <a:prstGeom prst="rect">
            <a:avLst/>
          </a:prstGeom>
          <a:noFill/>
        </p:spPr>
        <p:txBody>
          <a:bodyPr wrap="square" rtlCol="0">
            <a:spAutoFit/>
          </a:bodyPr>
          <a:lstStyle/>
          <a:p>
            <a:r>
              <a:rPr lang="en-AU" sz="3000" b="1" dirty="0" smtClean="0">
                <a:solidFill>
                  <a:schemeClr val="bg1"/>
                </a:solidFill>
              </a:rPr>
              <a:t>What is Athena SWAN?</a:t>
            </a:r>
          </a:p>
        </p:txBody>
      </p:sp>
      <p:sp>
        <p:nvSpPr>
          <p:cNvPr id="11" name="TextBox 10"/>
          <p:cNvSpPr txBox="1"/>
          <p:nvPr/>
        </p:nvSpPr>
        <p:spPr>
          <a:xfrm>
            <a:off x="70992" y="3610876"/>
            <a:ext cx="9073008" cy="3354765"/>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AU" sz="2400" dirty="0"/>
              <a:t>The Athena SWAN Charter is an evaluation and accreditation program </a:t>
            </a:r>
            <a:endParaRPr lang="en-AU" sz="2400" dirty="0" smtClean="0"/>
          </a:p>
          <a:p>
            <a:pPr marL="285750" indent="-285750">
              <a:spcBef>
                <a:spcPts val="1200"/>
              </a:spcBef>
              <a:spcAft>
                <a:spcPts val="1200"/>
              </a:spcAft>
              <a:buFont typeface="Arial" panose="020B0604020202020204" pitchFamily="34" charset="0"/>
              <a:buChar char="•"/>
            </a:pPr>
            <a:r>
              <a:rPr lang="en-AU" sz="2400" dirty="0" smtClean="0"/>
              <a:t>The Charter recognises excellence in employment practices that advance the careers of women and gender minorities</a:t>
            </a:r>
          </a:p>
          <a:p>
            <a:pPr marL="285750" indent="-285750">
              <a:spcBef>
                <a:spcPts val="1200"/>
              </a:spcBef>
              <a:spcAft>
                <a:spcPts val="1200"/>
              </a:spcAft>
              <a:buFont typeface="Arial" panose="020B0604020202020204" pitchFamily="34" charset="0"/>
              <a:buChar char="•"/>
            </a:pPr>
            <a:r>
              <a:rPr lang="en-AU" sz="2400" dirty="0" smtClean="0"/>
              <a:t>To read the Ten Principles of the Athena SWAN Charter, see </a:t>
            </a:r>
            <a:r>
              <a:rPr lang="en-AU" sz="2400" u="sng" dirty="0" smtClean="0"/>
              <a:t>www.services.anu.edu.au/sage</a:t>
            </a:r>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2482908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13</a:t>
            </a:fld>
            <a:endParaRPr lang="en-AU" altLang="x-none"/>
          </a:p>
        </p:txBody>
      </p:sp>
      <p:sp>
        <p:nvSpPr>
          <p:cNvPr id="5" name="Content Placeholder 2"/>
          <p:cNvSpPr txBox="1">
            <a:spLocks/>
          </p:cNvSpPr>
          <p:nvPr/>
        </p:nvSpPr>
        <p:spPr bwMode="auto">
          <a:xfrm>
            <a:off x="209665" y="836712"/>
            <a:ext cx="83227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0"/>
              </a:spcAft>
              <a:buFontTx/>
              <a:buNone/>
            </a:pPr>
            <a:r>
              <a:rPr lang="en-AU" dirty="0" smtClean="0"/>
              <a:t>Self-Assessment Team</a:t>
            </a:r>
          </a:p>
          <a:p>
            <a:pPr marL="0" indent="0">
              <a:lnSpc>
                <a:spcPct val="107000"/>
              </a:lnSpc>
              <a:spcAft>
                <a:spcPts val="0"/>
              </a:spcAft>
              <a:buFontTx/>
              <a:buNone/>
            </a:pPr>
            <a:endParaRPr lang="en-AU" dirty="0" smtClean="0"/>
          </a:p>
          <a:p>
            <a:pPr marL="0" indent="0" algn="just">
              <a:spcBef>
                <a:spcPts val="1400"/>
              </a:spcBef>
              <a:spcAft>
                <a:spcPts val="1400"/>
              </a:spcAft>
              <a:buFontTx/>
              <a:buNone/>
            </a:pPr>
            <a:endParaRPr lang="en-AU" dirty="0" smtClean="0"/>
          </a:p>
          <a:p>
            <a:pPr marL="0" indent="0" algn="just">
              <a:spcBef>
                <a:spcPts val="1400"/>
              </a:spcBef>
              <a:spcAft>
                <a:spcPts val="1400"/>
              </a:spcAft>
              <a:buFontTx/>
              <a:buNone/>
            </a:pP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2574535384"/>
              </p:ext>
            </p:extLst>
          </p:nvPr>
        </p:nvGraphicFramePr>
        <p:xfrm>
          <a:off x="242002" y="1466296"/>
          <a:ext cx="8496944" cy="4951267"/>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272907022"/>
                    </a:ext>
                  </a:extLst>
                </a:gridCol>
                <a:gridCol w="5544616">
                  <a:extLst>
                    <a:ext uri="{9D8B030D-6E8A-4147-A177-3AD203B41FA5}">
                      <a16:colId xmlns:a16="http://schemas.microsoft.com/office/drawing/2014/main" val="1097719985"/>
                    </a:ext>
                  </a:extLst>
                </a:gridCol>
              </a:tblGrid>
              <a:tr h="372306">
                <a:tc>
                  <a:txBody>
                    <a:bodyPr/>
                    <a:lstStyle/>
                    <a:p>
                      <a:pPr algn="ctr" fontAlgn="b"/>
                      <a:r>
                        <a:rPr lang="en-AU" sz="1400" u="none" strike="noStrike" dirty="0">
                          <a:solidFill>
                            <a:schemeClr val="tx1"/>
                          </a:solidFill>
                          <a:effectLst/>
                        </a:rPr>
                        <a:t>Name</a:t>
                      </a:r>
                      <a:endParaRPr lang="en-AU"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AU" sz="1400" u="none" strike="noStrike" dirty="0">
                          <a:solidFill>
                            <a:schemeClr val="tx1"/>
                          </a:solidFill>
                          <a:effectLst/>
                        </a:rPr>
                        <a:t>Area</a:t>
                      </a:r>
                      <a:endParaRPr lang="en-AU" sz="14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9474272"/>
                  </a:ext>
                </a:extLst>
              </a:tr>
              <a:tr h="504056">
                <a:tc>
                  <a:txBody>
                    <a:bodyPr/>
                    <a:lstStyle/>
                    <a:p>
                      <a:pPr algn="l" fontAlgn="b"/>
                      <a:r>
                        <a:rPr lang="en-AU" sz="1300" u="none" strike="noStrike" dirty="0">
                          <a:effectLst/>
                        </a:rPr>
                        <a:t>Professor </a:t>
                      </a:r>
                      <a:r>
                        <a:rPr lang="en-AU" sz="1300" u="none" strike="noStrike" dirty="0" smtClean="0">
                          <a:effectLst/>
                        </a:rPr>
                        <a:t>Mike </a:t>
                      </a:r>
                      <a:r>
                        <a:rPr lang="en-AU" sz="1300" u="none" strike="noStrike" dirty="0" err="1" smtClean="0">
                          <a:effectLst/>
                        </a:rPr>
                        <a:t>Calford</a:t>
                      </a:r>
                      <a:r>
                        <a:rPr lang="en-AU" sz="1300" u="none" strike="noStrike" dirty="0" smtClean="0">
                          <a:effectLst/>
                        </a:rPr>
                        <a:t> (Chair)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Provost</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6227938"/>
                  </a:ext>
                </a:extLst>
              </a:tr>
              <a:tr h="504056">
                <a:tc>
                  <a:txBody>
                    <a:bodyPr/>
                    <a:lstStyle/>
                    <a:p>
                      <a:pPr algn="l" fontAlgn="b"/>
                      <a:r>
                        <a:rPr lang="en-AU" sz="1300" u="none" strike="noStrike" dirty="0">
                          <a:effectLst/>
                        </a:rPr>
                        <a:t>Professor Richard Baker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Pro Vice-Chancellor University Experience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208121"/>
                  </a:ext>
                </a:extLst>
              </a:tr>
              <a:tr h="504056">
                <a:tc>
                  <a:txBody>
                    <a:bodyPr/>
                    <a:lstStyle/>
                    <a:p>
                      <a:pPr algn="l" fontAlgn="b"/>
                      <a:r>
                        <a:rPr lang="en-AU" sz="1300" u="none" strike="noStrike" dirty="0">
                          <a:effectLst/>
                        </a:rPr>
                        <a:t>Dr Nadine White</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Human Resources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8998507"/>
                  </a:ext>
                </a:extLst>
              </a:tr>
              <a:tr h="504056">
                <a:tc>
                  <a:txBody>
                    <a:bodyPr/>
                    <a:lstStyle/>
                    <a:p>
                      <a:pPr algn="l" fontAlgn="b"/>
                      <a:r>
                        <a:rPr lang="en-AU" sz="1300" u="none" strike="noStrike" dirty="0">
                          <a:effectLst/>
                        </a:rPr>
                        <a:t>Ms Richelle Hilton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Planning and Performance Measurement</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9494416"/>
                  </a:ext>
                </a:extLst>
              </a:tr>
              <a:tr h="504056">
                <a:tc>
                  <a:txBody>
                    <a:bodyPr/>
                    <a:lstStyle/>
                    <a:p>
                      <a:pPr algn="l" fontAlgn="b"/>
                      <a:r>
                        <a:rPr lang="en-AU" sz="1300" u="none" strike="noStrike" dirty="0" smtClean="0">
                          <a:effectLst/>
                        </a:rPr>
                        <a:t>Professor </a:t>
                      </a:r>
                      <a:r>
                        <a:rPr lang="en-AU" sz="1300" u="none" strike="noStrike" dirty="0">
                          <a:effectLst/>
                        </a:rPr>
                        <a:t>Rae Frances</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Dean, ANU College of Arts &amp; Social Sciences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0468980"/>
                  </a:ext>
                </a:extLst>
              </a:tr>
              <a:tr h="504056">
                <a:tc>
                  <a:txBody>
                    <a:bodyPr/>
                    <a:lstStyle/>
                    <a:p>
                      <a:pPr algn="l" fontAlgn="b"/>
                      <a:r>
                        <a:rPr lang="en-AU" sz="1300" u="none" strike="noStrike" dirty="0" smtClean="0">
                          <a:effectLst/>
                        </a:rPr>
                        <a:t>Professor </a:t>
                      </a:r>
                      <a:r>
                        <a:rPr lang="en-AU" sz="1300" u="none" strike="noStrike" dirty="0">
                          <a:effectLst/>
                        </a:rPr>
                        <a:t>Elanor Huntington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Dean, ANU College of Engineering &amp; Computer 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49380"/>
                  </a:ext>
                </a:extLst>
              </a:tr>
              <a:tr h="504056">
                <a:tc>
                  <a:txBody>
                    <a:bodyPr/>
                    <a:lstStyle/>
                    <a:p>
                      <a:pPr algn="l" fontAlgn="b"/>
                      <a:r>
                        <a:rPr lang="en-AU" sz="1300" u="none" strike="noStrike" dirty="0" smtClean="0">
                          <a:effectLst/>
                        </a:rPr>
                        <a:t>Professor </a:t>
                      </a:r>
                      <a:r>
                        <a:rPr lang="en-AU" sz="1300" u="none" strike="noStrike" dirty="0">
                          <a:effectLst/>
                        </a:rPr>
                        <a:t>Paul Pickering</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Research School of Humanities and the Arts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9993381"/>
                  </a:ext>
                </a:extLst>
              </a:tr>
              <a:tr h="504056">
                <a:tc>
                  <a:txBody>
                    <a:bodyPr/>
                    <a:lstStyle/>
                    <a:p>
                      <a:pPr algn="l" fontAlgn="b"/>
                      <a:r>
                        <a:rPr lang="en-AU" sz="1300" u="none" strike="noStrike" dirty="0" smtClean="0">
                          <a:effectLst/>
                        </a:rPr>
                        <a:t>Professor </a:t>
                      </a:r>
                      <a:r>
                        <a:rPr lang="en-AU" sz="1300" u="none" strike="noStrike" dirty="0">
                          <a:effectLst/>
                        </a:rPr>
                        <a:t>Stephen Eggins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ANU College of </a:t>
                      </a:r>
                      <a:r>
                        <a:rPr lang="en-AU" sz="1300" u="none" strike="noStrike" dirty="0" smtClean="0">
                          <a:effectLst/>
                        </a:rPr>
                        <a:t>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6749549"/>
                  </a:ext>
                </a:extLst>
              </a:tr>
              <a:tr h="546513">
                <a:tc>
                  <a:txBody>
                    <a:bodyPr/>
                    <a:lstStyle/>
                    <a:p>
                      <a:pPr algn="l" fontAlgn="b"/>
                      <a:r>
                        <a:rPr lang="en-AU" sz="1300" u="none" strike="noStrike" dirty="0" smtClean="0">
                          <a:effectLst/>
                        </a:rPr>
                        <a:t>Professor </a:t>
                      </a:r>
                      <a:r>
                        <a:rPr lang="en-AU" sz="1300" u="none" strike="noStrike" dirty="0">
                          <a:effectLst/>
                        </a:rPr>
                        <a:t>John Evans</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College </a:t>
                      </a:r>
                      <a:r>
                        <a:rPr lang="en-AU" sz="1300" u="none" strike="noStrike" dirty="0">
                          <a:effectLst/>
                        </a:rPr>
                        <a:t>of </a:t>
                      </a:r>
                      <a:r>
                        <a:rPr lang="en-AU" sz="1300" u="none" strike="noStrike" dirty="0" smtClean="0">
                          <a:effectLst/>
                        </a:rPr>
                        <a:t>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2021098"/>
                  </a:ext>
                </a:extLst>
              </a:tr>
            </a:tbl>
          </a:graphicData>
        </a:graphic>
      </p:graphicFrame>
      <p:sp>
        <p:nvSpPr>
          <p:cNvPr id="8" name="Rectangle 2"/>
          <p:cNvSpPr txBox="1">
            <a:spLocks noChangeArrowheads="1"/>
          </p:cNvSpPr>
          <p:nvPr/>
        </p:nvSpPr>
        <p:spPr bwMode="auto">
          <a:xfrm>
            <a:off x="4644008" y="-186805"/>
            <a:ext cx="63001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SAGE Athena SWAN at ANU</a:t>
            </a:r>
            <a:endParaRPr lang="x-none" altLang="x-none" sz="2400" b="1" dirty="0">
              <a:solidFill>
                <a:schemeClr val="bg1"/>
              </a:solidFill>
            </a:endParaRPr>
          </a:p>
        </p:txBody>
      </p:sp>
    </p:spTree>
    <p:extLst>
      <p:ext uri="{BB962C8B-B14F-4D97-AF65-F5344CB8AC3E}">
        <p14:creationId xmlns:p14="http://schemas.microsoft.com/office/powerpoint/2010/main" val="44505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14</a:t>
            </a:fld>
            <a:endParaRPr lang="en-AU" altLang="x-none"/>
          </a:p>
        </p:txBody>
      </p:sp>
      <p:sp>
        <p:nvSpPr>
          <p:cNvPr id="7" name="Rectangle 6"/>
          <p:cNvSpPr/>
          <p:nvPr/>
        </p:nvSpPr>
        <p:spPr>
          <a:xfrm>
            <a:off x="251520" y="836712"/>
            <a:ext cx="7849493" cy="580993"/>
          </a:xfrm>
          <a:prstGeom prst="rect">
            <a:avLst/>
          </a:prstGeom>
        </p:spPr>
        <p:txBody>
          <a:bodyPr wrap="square">
            <a:spAutoFit/>
          </a:bodyPr>
          <a:lstStyle/>
          <a:p>
            <a:pPr marL="0" indent="0">
              <a:lnSpc>
                <a:spcPct val="107000"/>
              </a:lnSpc>
              <a:spcAft>
                <a:spcPts val="0"/>
              </a:spcAft>
              <a:buNone/>
            </a:pPr>
            <a:r>
              <a:rPr lang="en-AU" sz="3200" dirty="0"/>
              <a:t>Self-Assessment </a:t>
            </a:r>
            <a:r>
              <a:rPr lang="en-AU" sz="3200" dirty="0" smtClean="0"/>
              <a:t>Team </a:t>
            </a:r>
            <a:r>
              <a:rPr lang="en-AU" sz="2400" dirty="0" smtClean="0"/>
              <a:t>(continued)</a:t>
            </a:r>
            <a:endParaRPr lang="en-AU" sz="2400" dirty="0"/>
          </a:p>
        </p:txBody>
      </p:sp>
      <p:graphicFrame>
        <p:nvGraphicFramePr>
          <p:cNvPr id="8" name="Table 7"/>
          <p:cNvGraphicFramePr>
            <a:graphicFrameLocks noGrp="1"/>
          </p:cNvGraphicFramePr>
          <p:nvPr>
            <p:extLst>
              <p:ext uri="{D42A27DB-BD31-4B8C-83A1-F6EECF244321}">
                <p14:modId xmlns:p14="http://schemas.microsoft.com/office/powerpoint/2010/main" val="3631856235"/>
              </p:ext>
            </p:extLst>
          </p:nvPr>
        </p:nvGraphicFramePr>
        <p:xfrm>
          <a:off x="251520" y="1390242"/>
          <a:ext cx="8496944" cy="5179949"/>
        </p:xfrm>
        <a:graphic>
          <a:graphicData uri="http://schemas.openxmlformats.org/drawingml/2006/table">
            <a:tbl>
              <a:tblPr firstRow="1" bandRow="1">
                <a:tableStyleId>{35758FB7-9AC5-4552-8A53-C91805E547FA}</a:tableStyleId>
              </a:tblPr>
              <a:tblGrid>
                <a:gridCol w="3168352">
                  <a:extLst>
                    <a:ext uri="{9D8B030D-6E8A-4147-A177-3AD203B41FA5}">
                      <a16:colId xmlns:a16="http://schemas.microsoft.com/office/drawing/2014/main" val="583058886"/>
                    </a:ext>
                  </a:extLst>
                </a:gridCol>
                <a:gridCol w="5328592">
                  <a:extLst>
                    <a:ext uri="{9D8B030D-6E8A-4147-A177-3AD203B41FA5}">
                      <a16:colId xmlns:a16="http://schemas.microsoft.com/office/drawing/2014/main" val="3840851216"/>
                    </a:ext>
                  </a:extLst>
                </a:gridCol>
              </a:tblGrid>
              <a:tr h="437215">
                <a:tc>
                  <a:txBody>
                    <a:bodyPr/>
                    <a:lstStyle/>
                    <a:p>
                      <a:pPr algn="ctr" fontAlgn="b"/>
                      <a:r>
                        <a:rPr lang="en-AU" sz="1400" u="none" strike="noStrike" dirty="0">
                          <a:solidFill>
                            <a:schemeClr val="tx1"/>
                          </a:solidFill>
                          <a:effectLst/>
                        </a:rPr>
                        <a:t>Name</a:t>
                      </a:r>
                      <a:endParaRPr lang="en-AU" sz="1400" b="1" i="0" u="none" strike="noStrike" dirty="0">
                        <a:solidFill>
                          <a:schemeClr val="tx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AU" sz="1400" u="none" strike="noStrike" dirty="0">
                          <a:solidFill>
                            <a:schemeClr val="tx1"/>
                          </a:solidFill>
                          <a:effectLst/>
                        </a:rPr>
                        <a:t>Area</a:t>
                      </a:r>
                      <a:endParaRPr lang="en-AU" sz="1400" b="1" i="0" u="none" strike="noStrike" dirty="0">
                        <a:solidFill>
                          <a:schemeClr val="tx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2842188234"/>
                  </a:ext>
                </a:extLst>
              </a:tr>
              <a:tr h="478391">
                <a:tc>
                  <a:txBody>
                    <a:bodyPr/>
                    <a:lstStyle/>
                    <a:p>
                      <a:pPr algn="l" fontAlgn="b"/>
                      <a:r>
                        <a:rPr lang="en-AU" sz="1300" u="none" strike="noStrike" dirty="0">
                          <a:effectLst/>
                        </a:rPr>
                        <a:t>Mr Jamiyl Mosley</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Head of Hall Burton &amp; Garran </a:t>
                      </a:r>
                      <a:r>
                        <a:rPr lang="en-AU" sz="1300" u="none" strike="noStrike" dirty="0" smtClean="0">
                          <a:effectLst/>
                        </a:rPr>
                        <a:t>Hall</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7614317"/>
                  </a:ext>
                </a:extLst>
              </a:tr>
              <a:tr h="478391">
                <a:tc>
                  <a:txBody>
                    <a:bodyPr/>
                    <a:lstStyle/>
                    <a:p>
                      <a:pPr algn="l" fontAlgn="b"/>
                      <a:r>
                        <a:rPr lang="en-AU" sz="1300" u="none" strike="noStrike" dirty="0" smtClean="0">
                          <a:effectLst/>
                        </a:rPr>
                        <a:t>Dr </a:t>
                      </a:r>
                      <a:r>
                        <a:rPr lang="en-AU" sz="1300" u="none" strike="noStrike" dirty="0" err="1" smtClean="0">
                          <a:effectLst/>
                        </a:rPr>
                        <a:t>Jananie</a:t>
                      </a:r>
                      <a:r>
                        <a:rPr lang="en-AU" sz="1300" u="none" strike="noStrike" dirty="0" smtClean="0">
                          <a:effectLst/>
                        </a:rPr>
                        <a:t> William</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b="0" i="0" u="none" strike="noStrike" dirty="0" smtClean="0">
                          <a:solidFill>
                            <a:schemeClr val="dk1"/>
                          </a:solidFill>
                          <a:effectLst/>
                          <a:latin typeface="+mn-lt"/>
                        </a:rPr>
                        <a:t>ANU</a:t>
                      </a:r>
                      <a:r>
                        <a:rPr lang="en-AU" sz="1300" b="0" i="0" u="none" strike="noStrike" baseline="0" dirty="0" smtClean="0">
                          <a:solidFill>
                            <a:schemeClr val="dk1"/>
                          </a:solidFill>
                          <a:effectLst/>
                          <a:latin typeface="+mn-lt"/>
                        </a:rPr>
                        <a:t> College of Business &amp; Economics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1690714"/>
                  </a:ext>
                </a:extLst>
              </a:tr>
              <a:tr h="478391">
                <a:tc>
                  <a:txBody>
                    <a:bodyPr/>
                    <a:lstStyle/>
                    <a:p>
                      <a:pPr algn="l" fontAlgn="b"/>
                      <a:r>
                        <a:rPr lang="en-AU" sz="1300" u="none" strike="noStrike" dirty="0" smtClean="0">
                          <a:effectLst/>
                        </a:rPr>
                        <a:t>Professor </a:t>
                      </a:r>
                      <a:r>
                        <a:rPr lang="en-AU" sz="1300" u="none" strike="noStrike" dirty="0">
                          <a:effectLst/>
                        </a:rPr>
                        <a:t>Steve Blackburn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Engineering &amp; Computer 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6335489"/>
                  </a:ext>
                </a:extLst>
              </a:tr>
              <a:tr h="478391">
                <a:tc>
                  <a:txBody>
                    <a:bodyPr/>
                    <a:lstStyle/>
                    <a:p>
                      <a:pPr algn="l" fontAlgn="b"/>
                      <a:r>
                        <a:rPr lang="en-AU" sz="1300" u="none" strike="noStrike" dirty="0" smtClean="0">
                          <a:effectLst/>
                        </a:rPr>
                        <a:t>Associate Professor </a:t>
                      </a:r>
                      <a:r>
                        <a:rPr lang="en-AU" sz="1300" u="none" strike="noStrike" dirty="0">
                          <a:effectLst/>
                        </a:rPr>
                        <a:t>Kuntala Lahiri-Dutt</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Asia &amp; the Pacific</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2389672"/>
                  </a:ext>
                </a:extLst>
              </a:tr>
              <a:tr h="478391">
                <a:tc>
                  <a:txBody>
                    <a:bodyPr/>
                    <a:lstStyle/>
                    <a:p>
                      <a:pPr algn="l" fontAlgn="b"/>
                      <a:r>
                        <a:rPr lang="en-AU" sz="1300" u="none" strike="noStrike" dirty="0" smtClean="0">
                          <a:effectLst/>
                        </a:rPr>
                        <a:t>Associate</a:t>
                      </a:r>
                      <a:r>
                        <a:rPr lang="en-AU" sz="1300" u="none" strike="noStrike" baseline="0" dirty="0" smtClean="0">
                          <a:effectLst/>
                        </a:rPr>
                        <a:t> Professor </a:t>
                      </a:r>
                      <a:r>
                        <a:rPr lang="en-AU" sz="1300" u="none" strike="noStrike" dirty="0" smtClean="0">
                          <a:effectLst/>
                        </a:rPr>
                        <a:t>Mark </a:t>
                      </a:r>
                      <a:r>
                        <a:rPr lang="en-AU" sz="1300" u="none" strike="noStrike" dirty="0">
                          <a:effectLst/>
                        </a:rPr>
                        <a:t>Nolan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Law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67212945"/>
                  </a:ext>
                </a:extLst>
              </a:tr>
              <a:tr h="478391">
                <a:tc>
                  <a:txBody>
                    <a:bodyPr/>
                    <a:lstStyle/>
                    <a:p>
                      <a:pPr algn="l" fontAlgn="b"/>
                      <a:r>
                        <a:rPr lang="en-AU" sz="1300" u="none" strike="noStrike" dirty="0">
                          <a:effectLst/>
                        </a:rPr>
                        <a:t>Dr Joanna Sikora</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Arts &amp; Social Sciences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6294169"/>
                  </a:ext>
                </a:extLst>
              </a:tr>
              <a:tr h="478391">
                <a:tc>
                  <a:txBody>
                    <a:bodyPr/>
                    <a:lstStyle/>
                    <a:p>
                      <a:pPr algn="l" fontAlgn="b"/>
                      <a:r>
                        <a:rPr lang="en-AU" sz="1300" b="0" i="0" u="none" strike="noStrike" dirty="0" smtClean="0">
                          <a:solidFill>
                            <a:schemeClr val="dk1"/>
                          </a:solidFill>
                          <a:effectLst/>
                          <a:latin typeface="+mn-lt"/>
                        </a:rPr>
                        <a:t>Associate</a:t>
                      </a:r>
                      <a:r>
                        <a:rPr lang="en-AU" sz="1300" b="0" i="0" u="none" strike="noStrike" baseline="0" dirty="0" smtClean="0">
                          <a:solidFill>
                            <a:schemeClr val="dk1"/>
                          </a:solidFill>
                          <a:effectLst/>
                          <a:latin typeface="+mn-lt"/>
                        </a:rPr>
                        <a:t> Professor Cathy </a:t>
                      </a:r>
                      <a:r>
                        <a:rPr lang="en-AU" sz="1300" b="0" i="0" u="none" strike="noStrike" baseline="0" dirty="0" err="1" smtClean="0">
                          <a:solidFill>
                            <a:schemeClr val="dk1"/>
                          </a:solidFill>
                          <a:effectLst/>
                          <a:latin typeface="+mn-lt"/>
                        </a:rPr>
                        <a:t>Banwell</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College </a:t>
                      </a:r>
                      <a:r>
                        <a:rPr lang="en-AU" sz="1300" u="none" strike="noStrike" dirty="0">
                          <a:effectLst/>
                        </a:rPr>
                        <a:t>of </a:t>
                      </a:r>
                      <a:r>
                        <a:rPr lang="en-AU" sz="1300" u="none" strike="noStrike" dirty="0" smtClean="0">
                          <a:effectLst/>
                        </a:rPr>
                        <a:t>Health &amp; Medicine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6250559"/>
                  </a:ext>
                </a:extLst>
              </a:tr>
              <a:tr h="478391">
                <a:tc>
                  <a:txBody>
                    <a:bodyPr/>
                    <a:lstStyle/>
                    <a:p>
                      <a:pPr algn="l" fontAlgn="b"/>
                      <a:r>
                        <a:rPr lang="en-AU" sz="1300" u="none" strike="noStrike" dirty="0">
                          <a:effectLst/>
                        </a:rPr>
                        <a:t>Dr Naomi Priest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Arts &amp; Social Sciences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2850850"/>
                  </a:ext>
                </a:extLst>
              </a:tr>
              <a:tr h="437215">
                <a:tc>
                  <a:txBody>
                    <a:bodyPr/>
                    <a:lstStyle/>
                    <a:p>
                      <a:pPr algn="l" fontAlgn="b"/>
                      <a:r>
                        <a:rPr lang="en-AU" sz="1300" u="none" strike="noStrike" dirty="0">
                          <a:effectLst/>
                        </a:rPr>
                        <a:t>Ms Sarah O'Callaghan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Manager, Facilities &amp; Services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6614761"/>
                  </a:ext>
                </a:extLst>
              </a:tr>
              <a:tr h="478391">
                <a:tc>
                  <a:txBody>
                    <a:bodyPr/>
                    <a:lstStyle/>
                    <a:p>
                      <a:pPr algn="l" fontAlgn="b"/>
                      <a:r>
                        <a:rPr lang="en-AU" sz="1300" u="none" strike="noStrike" dirty="0">
                          <a:effectLst/>
                        </a:rPr>
                        <a:t>Ms Sara </a:t>
                      </a:r>
                      <a:r>
                        <a:rPr lang="en-AU" sz="1300" u="none" strike="noStrike" dirty="0" smtClean="0">
                          <a:effectLst/>
                        </a:rPr>
                        <a:t>Rowley</a:t>
                      </a:r>
                      <a:r>
                        <a:rPr lang="en-AU" sz="1300" u="none" strike="noStrike" baseline="0" dirty="0" smtClean="0">
                          <a:effectLst/>
                        </a:rPr>
                        <a:t> (</a:t>
                      </a:r>
                      <a:r>
                        <a:rPr lang="en-AU" sz="1300" u="none" strike="noStrike" dirty="0" smtClean="0">
                          <a:effectLst/>
                        </a:rPr>
                        <a:t>Project Manager)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SAGE Project Manager, Human Resources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426373"/>
                  </a:ext>
                </a:extLst>
              </a:tr>
            </a:tbl>
          </a:graphicData>
        </a:graphic>
      </p:graphicFrame>
      <p:sp>
        <p:nvSpPr>
          <p:cNvPr id="6" name="Rectangle 2"/>
          <p:cNvSpPr txBox="1">
            <a:spLocks noChangeArrowheads="1"/>
          </p:cNvSpPr>
          <p:nvPr/>
        </p:nvSpPr>
        <p:spPr bwMode="auto">
          <a:xfrm>
            <a:off x="4644008" y="-186805"/>
            <a:ext cx="63001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SAGE Athena SWAN at ANU</a:t>
            </a:r>
            <a:endParaRPr lang="x-none" altLang="x-none" sz="2400" b="1" dirty="0">
              <a:solidFill>
                <a:schemeClr val="bg1"/>
              </a:solidFill>
            </a:endParaRPr>
          </a:p>
        </p:txBody>
      </p:sp>
    </p:spTree>
    <p:extLst>
      <p:ext uri="{BB962C8B-B14F-4D97-AF65-F5344CB8AC3E}">
        <p14:creationId xmlns:p14="http://schemas.microsoft.com/office/powerpoint/2010/main" val="1640801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15</a:t>
            </a:fld>
            <a:endParaRPr lang="en-AU" altLang="x-none"/>
          </a:p>
        </p:txBody>
      </p:sp>
      <p:sp>
        <p:nvSpPr>
          <p:cNvPr id="7" name="Rectangle 2"/>
          <p:cNvSpPr txBox="1">
            <a:spLocks noChangeArrowheads="1"/>
          </p:cNvSpPr>
          <p:nvPr/>
        </p:nvSpPr>
        <p:spPr bwMode="auto">
          <a:xfrm>
            <a:off x="2339752" y="-171400"/>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 Project timeline</a:t>
            </a:r>
            <a:endParaRPr lang="x-none" altLang="x-none" sz="2400" b="1" dirty="0">
              <a:solidFill>
                <a:schemeClr val="bg1"/>
              </a:solidFill>
            </a:endParaRPr>
          </a:p>
        </p:txBody>
      </p:sp>
      <p:graphicFrame>
        <p:nvGraphicFramePr>
          <p:cNvPr id="2" name="Diagram 1"/>
          <p:cNvGraphicFramePr/>
          <p:nvPr>
            <p:extLst>
              <p:ext uri="{D42A27DB-BD31-4B8C-83A1-F6EECF244321}">
                <p14:modId xmlns:p14="http://schemas.microsoft.com/office/powerpoint/2010/main" val="3366154121"/>
              </p:ext>
            </p:extLst>
          </p:nvPr>
        </p:nvGraphicFramePr>
        <p:xfrm>
          <a:off x="467544" y="1409014"/>
          <a:ext cx="6408712"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164288" y="1409014"/>
            <a:ext cx="1800200" cy="158793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Consultation forums</a:t>
            </a:r>
            <a:endParaRPr lang="en-AU" dirty="0">
              <a:solidFill>
                <a:schemeClr val="tx1"/>
              </a:solidFill>
            </a:endParaRPr>
          </a:p>
        </p:txBody>
      </p:sp>
      <p:sp>
        <p:nvSpPr>
          <p:cNvPr id="8" name="Rounded Rectangle 7"/>
          <p:cNvSpPr/>
          <p:nvPr/>
        </p:nvSpPr>
        <p:spPr>
          <a:xfrm>
            <a:off x="7164288" y="3140968"/>
            <a:ext cx="1800200" cy="158793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Links to colleges and research schools</a:t>
            </a:r>
            <a:endParaRPr lang="en-AU" dirty="0">
              <a:solidFill>
                <a:schemeClr val="tx1"/>
              </a:solidFill>
            </a:endParaRPr>
          </a:p>
        </p:txBody>
      </p:sp>
      <p:cxnSp>
        <p:nvCxnSpPr>
          <p:cNvPr id="9" name="Straight Connector 8"/>
          <p:cNvCxnSpPr/>
          <p:nvPr/>
        </p:nvCxnSpPr>
        <p:spPr>
          <a:xfrm>
            <a:off x="6876256" y="1772816"/>
            <a:ext cx="288032" cy="430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1"/>
          </p:cNvCxnSpPr>
          <p:nvPr/>
        </p:nvCxnSpPr>
        <p:spPr>
          <a:xfrm flipV="1">
            <a:off x="6876256" y="2202983"/>
            <a:ext cx="288032" cy="433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8" idx="1"/>
          </p:cNvCxnSpPr>
          <p:nvPr/>
        </p:nvCxnSpPr>
        <p:spPr>
          <a:xfrm>
            <a:off x="6876256" y="3429000"/>
            <a:ext cx="288032" cy="50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1"/>
          </p:cNvCxnSpPr>
          <p:nvPr/>
        </p:nvCxnSpPr>
        <p:spPr>
          <a:xfrm flipV="1">
            <a:off x="6876256" y="3934937"/>
            <a:ext cx="288032" cy="4301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6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41127"/>
            <a:ext cx="8507288" cy="1143000"/>
          </a:xfrm>
        </p:spPr>
        <p:txBody>
          <a:bodyPr/>
          <a:lstStyle/>
          <a:p>
            <a:r>
              <a:rPr lang="en-AU" sz="2600" dirty="0" smtClean="0"/>
              <a:t>Since joining the SAGE pilot of Athena SWAN, ANU has:</a:t>
            </a:r>
            <a:r>
              <a:rPr lang="en-AU" dirty="0"/>
              <a:t/>
            </a:r>
            <a:br>
              <a:rPr lang="en-AU" dirty="0"/>
            </a:br>
            <a:endParaRPr lang="en-AU" dirty="0"/>
          </a:p>
        </p:txBody>
      </p:sp>
      <p:sp>
        <p:nvSpPr>
          <p:cNvPr id="3" name="Content Placeholder 2"/>
          <p:cNvSpPr>
            <a:spLocks noGrp="1"/>
          </p:cNvSpPr>
          <p:nvPr>
            <p:ph idx="1"/>
          </p:nvPr>
        </p:nvSpPr>
        <p:spPr>
          <a:xfrm>
            <a:off x="323528" y="1196752"/>
            <a:ext cx="8646132" cy="4968552"/>
          </a:xfrm>
        </p:spPr>
        <p:txBody>
          <a:bodyPr anchor="ctr"/>
          <a:lstStyle/>
          <a:p>
            <a:pPr>
              <a:spcAft>
                <a:spcPts val="1200"/>
              </a:spcAft>
              <a:buFont typeface="Wingdings" panose="05000000000000000000" pitchFamily="2" charset="2"/>
              <a:buChar char="Ø"/>
            </a:pPr>
            <a:r>
              <a:rPr lang="en-GB" sz="2400" dirty="0" smtClean="0"/>
              <a:t>Expanded parental </a:t>
            </a:r>
            <a:r>
              <a:rPr lang="en-GB" sz="2400" dirty="0"/>
              <a:t>leave </a:t>
            </a:r>
            <a:r>
              <a:rPr lang="en-GB" sz="2400" dirty="0" smtClean="0"/>
              <a:t>entitlements </a:t>
            </a:r>
            <a:r>
              <a:rPr lang="en-GB" sz="2400" dirty="0"/>
              <a:t>to </a:t>
            </a:r>
            <a:r>
              <a:rPr lang="en-GB" sz="2400" dirty="0" smtClean="0"/>
              <a:t>include up to 26 weeks of paid parental leave for partners. </a:t>
            </a:r>
            <a:endParaRPr lang="en-AU" sz="2400" dirty="0"/>
          </a:p>
          <a:p>
            <a:pPr lvl="0">
              <a:spcAft>
                <a:spcPts val="1200"/>
              </a:spcAft>
              <a:buFont typeface="Wingdings" panose="05000000000000000000" pitchFamily="2" charset="2"/>
              <a:buChar char="Ø"/>
            </a:pPr>
            <a:r>
              <a:rPr lang="en-GB" sz="2400" dirty="0" smtClean="0"/>
              <a:t>Increased </a:t>
            </a:r>
            <a:r>
              <a:rPr lang="en-GB" sz="2400" dirty="0"/>
              <a:t>funding through </a:t>
            </a:r>
            <a:r>
              <a:rPr lang="en-GB" sz="2400" dirty="0" smtClean="0"/>
              <a:t>the </a:t>
            </a:r>
            <a:r>
              <a:rPr lang="en-GB" sz="2400" dirty="0"/>
              <a:t>Carer's Career Development Assistance </a:t>
            </a:r>
            <a:r>
              <a:rPr lang="en-GB" sz="2400" dirty="0" smtClean="0"/>
              <a:t>Fund</a:t>
            </a:r>
            <a:r>
              <a:rPr lang="en-AU" sz="2400" dirty="0"/>
              <a:t> </a:t>
            </a:r>
            <a:r>
              <a:rPr lang="en-GB" sz="2400" dirty="0" smtClean="0"/>
              <a:t>to support staff with caring commitments to participate in conferences or workshops.</a:t>
            </a:r>
          </a:p>
          <a:p>
            <a:pPr lvl="0">
              <a:spcAft>
                <a:spcPts val="1200"/>
              </a:spcAft>
              <a:buFont typeface="Wingdings" panose="05000000000000000000" pitchFamily="2" charset="2"/>
              <a:buChar char="Ø"/>
            </a:pPr>
            <a:r>
              <a:rPr lang="en-GB" sz="2400" dirty="0" smtClean="0"/>
              <a:t>Appointed a Dean of Staff, to assist staff in the early resolution of potential cases of discrimination.</a:t>
            </a:r>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16</a:t>
            </a:fld>
            <a:endParaRPr lang="en-AU" altLang="x-none"/>
          </a:p>
        </p:txBody>
      </p:sp>
      <p:sp>
        <p:nvSpPr>
          <p:cNvPr id="5" name="Rectangle 2"/>
          <p:cNvSpPr txBox="1">
            <a:spLocks noChangeArrowheads="1"/>
          </p:cNvSpPr>
          <p:nvPr/>
        </p:nvSpPr>
        <p:spPr bwMode="auto">
          <a:xfrm>
            <a:off x="2339752" y="-171400"/>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 Gender equity progress at ANU</a:t>
            </a:r>
            <a:endParaRPr lang="x-none" altLang="x-none" sz="2400" b="1" dirty="0">
              <a:solidFill>
                <a:schemeClr val="bg1"/>
              </a:solidFill>
            </a:endParaRPr>
          </a:p>
        </p:txBody>
      </p:sp>
    </p:spTree>
    <p:extLst>
      <p:ext uri="{BB962C8B-B14F-4D97-AF65-F5344CB8AC3E}">
        <p14:creationId xmlns:p14="http://schemas.microsoft.com/office/powerpoint/2010/main" val="2080430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469" y="1052736"/>
            <a:ext cx="8848019" cy="5301054"/>
          </a:xfrm>
        </p:spPr>
        <p:txBody>
          <a:bodyPr/>
          <a:lstStyle/>
          <a:p>
            <a:pPr>
              <a:spcAft>
                <a:spcPts val="1200"/>
              </a:spcAft>
              <a:buFont typeface="Wingdings" panose="05000000000000000000" pitchFamily="2" charset="2"/>
              <a:buChar char="Ø"/>
            </a:pPr>
            <a:r>
              <a:rPr lang="en-AU" sz="2500" dirty="0" smtClean="0"/>
              <a:t>What gender inequities do you see at ANU?</a:t>
            </a:r>
          </a:p>
          <a:p>
            <a:pPr>
              <a:spcAft>
                <a:spcPts val="1200"/>
              </a:spcAft>
              <a:buFont typeface="Wingdings" panose="05000000000000000000" pitchFamily="2" charset="2"/>
              <a:buChar char="Ø"/>
            </a:pPr>
            <a:r>
              <a:rPr lang="en-AU" sz="2500" dirty="0" smtClean="0"/>
              <a:t>What challenges does your College or School face?</a:t>
            </a:r>
          </a:p>
          <a:p>
            <a:pPr>
              <a:spcAft>
                <a:spcPts val="1200"/>
              </a:spcAft>
              <a:buFont typeface="Wingdings" panose="05000000000000000000" pitchFamily="2" charset="2"/>
              <a:buChar char="Ø"/>
            </a:pPr>
            <a:r>
              <a:rPr lang="en-AU" sz="2500" dirty="0" smtClean="0"/>
              <a:t>What changes do you want to see occur, to make ANU more inclusive and equitable?</a:t>
            </a:r>
            <a:endParaRPr lang="en-AU" sz="25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17</a:t>
            </a:fld>
            <a:endParaRPr lang="en-AU" altLang="x-none"/>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88" b="-3441"/>
          <a:stretch/>
        </p:blipFill>
        <p:spPr>
          <a:xfrm>
            <a:off x="-156567" y="3284984"/>
            <a:ext cx="9324528" cy="5329700"/>
          </a:xfrm>
          <a:prstGeom prst="rect">
            <a:avLst/>
          </a:prstGeom>
        </p:spPr>
      </p:pic>
    </p:spTree>
    <p:extLst>
      <p:ext uri="{BB962C8B-B14F-4D97-AF65-F5344CB8AC3E}">
        <p14:creationId xmlns:p14="http://schemas.microsoft.com/office/powerpoint/2010/main" val="1832024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endParaRPr lang="en-AU" dirty="0" smtClean="0"/>
          </a:p>
          <a:p>
            <a:pPr marL="0" indent="0">
              <a:buNone/>
            </a:pPr>
            <a:r>
              <a:rPr lang="en-AU" dirty="0"/>
              <a:t>📧 Contact </a:t>
            </a:r>
            <a:r>
              <a:rPr lang="en-AU" dirty="0" smtClean="0"/>
              <a:t>us:  </a:t>
            </a:r>
            <a:br>
              <a:rPr lang="en-AU" dirty="0" smtClean="0"/>
            </a:br>
            <a:r>
              <a:rPr lang="en-AU" sz="3600" dirty="0" smtClean="0">
                <a:hlinkClick r:id="rId3"/>
              </a:rPr>
              <a:t>SAGE@anu.edu.au</a:t>
            </a:r>
            <a:endParaRPr lang="en-AU" sz="3600" dirty="0"/>
          </a:p>
          <a:p>
            <a:endParaRPr lang="en-AU" dirty="0"/>
          </a:p>
          <a:p>
            <a:pPr marL="0" indent="0">
              <a:buNone/>
            </a:pPr>
            <a:r>
              <a:rPr lang="en-AU" dirty="0" smtClean="0"/>
              <a:t>🌐 Find out more:</a:t>
            </a:r>
            <a:endParaRPr lang="en-AU" dirty="0"/>
          </a:p>
          <a:p>
            <a:pPr marL="0" indent="0">
              <a:buNone/>
            </a:pPr>
            <a:r>
              <a:rPr lang="en-AU" sz="3600" dirty="0" smtClean="0">
                <a:hlinkClick r:id="rId4"/>
              </a:rPr>
              <a:t>services.anu.edu.au/sage </a:t>
            </a:r>
            <a:endParaRPr lang="en-AU" sz="3600" dirty="0"/>
          </a:p>
          <a:p>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18</a:t>
            </a:fld>
            <a:endParaRPr lang="en-AU" altLang="x-none"/>
          </a:p>
        </p:txBody>
      </p:sp>
    </p:spTree>
    <p:extLst>
      <p:ext uri="{BB962C8B-B14F-4D97-AF65-F5344CB8AC3E}">
        <p14:creationId xmlns:p14="http://schemas.microsoft.com/office/powerpoint/2010/main" val="14939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784208" cy="1223666"/>
          </a:xfrm>
        </p:spPr>
        <p:txBody>
          <a:bodyPr/>
          <a:lstStyle/>
          <a:p>
            <a:pPr algn="ctr"/>
            <a:r>
              <a:rPr lang="en-AU" sz="2800" dirty="0" smtClean="0"/>
              <a:t>Gender representation in STEMM: Australia-wide</a:t>
            </a:r>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2</a:t>
            </a:fld>
            <a:endParaRPr lang="en-AU" altLang="x-none"/>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4" y="1628800"/>
            <a:ext cx="8964488" cy="4727367"/>
          </a:xfrm>
          <a:prstGeom prst="rect">
            <a:avLst/>
          </a:prstGeom>
        </p:spPr>
      </p:pic>
    </p:spTree>
    <p:extLst>
      <p:ext uri="{BB962C8B-B14F-4D97-AF65-F5344CB8AC3E}">
        <p14:creationId xmlns:p14="http://schemas.microsoft.com/office/powerpoint/2010/main" val="222153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86" y="843337"/>
            <a:ext cx="8229600" cy="1143000"/>
          </a:xfrm>
        </p:spPr>
        <p:txBody>
          <a:bodyPr/>
          <a:lstStyle/>
          <a:p>
            <a:pPr algn="ctr"/>
            <a:r>
              <a:rPr lang="en-AU" dirty="0" smtClean="0"/>
              <a:t>Gender representation in STEMM: ANU academic staff in 2018</a:t>
            </a:r>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3</a:t>
            </a:fld>
            <a:endParaRPr lang="en-AU" altLang="x-non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1807629"/>
              </p:ext>
            </p:extLst>
          </p:nvPr>
        </p:nvGraphicFramePr>
        <p:xfrm>
          <a:off x="396466" y="1988840"/>
          <a:ext cx="8424006" cy="4608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065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4392488" cy="3960440"/>
          </a:xfrm>
        </p:spPr>
        <p:txBody>
          <a:bodyPr/>
          <a:lstStyle/>
          <a:p>
            <a:pPr marL="0" indent="0">
              <a:buNone/>
            </a:pPr>
            <a:r>
              <a:rPr lang="en-AU" sz="2800" dirty="0" smtClean="0"/>
              <a:t/>
            </a:r>
            <a:br>
              <a:rPr lang="en-AU" sz="2800" dirty="0" smtClean="0"/>
            </a:br>
            <a:endParaRPr lang="en-AU" sz="2800" dirty="0" smtClean="0"/>
          </a:p>
          <a:p>
            <a:pPr marL="0" indent="0">
              <a:buNone/>
            </a:pPr>
            <a:r>
              <a:rPr lang="en-AU" dirty="0" smtClean="0"/>
              <a:t>Roughly one quarter </a:t>
            </a:r>
            <a:r>
              <a:rPr lang="en-AU" dirty="0"/>
              <a:t>of senior </a:t>
            </a:r>
            <a:r>
              <a:rPr lang="en-AU" dirty="0" smtClean="0"/>
              <a:t>academics (Levels D and E) at ANU are women</a:t>
            </a:r>
            <a:r>
              <a:rPr lang="en-AU" dirty="0"/>
              <a:t>. </a:t>
            </a:r>
            <a:endParaRPr lang="en-AU" dirty="0" smtClean="0"/>
          </a:p>
          <a:p>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4</a:t>
            </a:fld>
            <a:endParaRPr lang="en-AU" altLang="x-none"/>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88024" y="1196752"/>
            <a:ext cx="4149994" cy="5248522"/>
          </a:xfrm>
          <a:prstGeom prst="rect">
            <a:avLst/>
          </a:prstGeom>
        </p:spPr>
      </p:pic>
    </p:spTree>
    <p:extLst>
      <p:ext uri="{BB962C8B-B14F-4D97-AF65-F5344CB8AC3E}">
        <p14:creationId xmlns:p14="http://schemas.microsoft.com/office/powerpoint/2010/main" val="297328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r="-1400" b="-356"/>
          <a:stretch/>
        </p:blipFill>
        <p:spPr>
          <a:xfrm>
            <a:off x="45063" y="1988840"/>
            <a:ext cx="9144000" cy="5467350"/>
          </a:xfrm>
          <a:prstGeom prst="rect">
            <a:avLst/>
          </a:prstGeom>
        </p:spPr>
      </p:pic>
      <p:sp>
        <p:nvSpPr>
          <p:cNvPr id="2" name="Rectangle 1"/>
          <p:cNvSpPr/>
          <p:nvPr/>
        </p:nvSpPr>
        <p:spPr>
          <a:xfrm>
            <a:off x="-361056" y="5137920"/>
            <a:ext cx="9505056" cy="1720080"/>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5"/>
          <p:cNvSpPr>
            <a:spLocks noGrp="1"/>
          </p:cNvSpPr>
          <p:nvPr>
            <p:ph type="sldNum" sz="quarter" idx="12"/>
          </p:nvPr>
        </p:nvSpPr>
        <p:spPr/>
        <p:txBody>
          <a:bodyPr/>
          <a:lstStyle/>
          <a:p>
            <a:fld id="{39EAE221-151F-0449-8E81-A7E6796DBECA}" type="slidenum">
              <a:rPr lang="en-AU" altLang="x-none"/>
              <a:pPr/>
              <a:t>5</a:t>
            </a:fld>
            <a:endParaRPr lang="en-AU" altLang="x-none"/>
          </a:p>
        </p:txBody>
      </p:sp>
      <p:sp>
        <p:nvSpPr>
          <p:cNvPr id="30" name="Rectangle 2"/>
          <p:cNvSpPr txBox="1">
            <a:spLocks noChangeArrowheads="1"/>
          </p:cNvSpPr>
          <p:nvPr/>
        </p:nvSpPr>
        <p:spPr bwMode="auto">
          <a:xfrm>
            <a:off x="2483768" y="116632"/>
            <a:ext cx="60486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3000" b="1" dirty="0" smtClean="0">
                <a:solidFill>
                  <a:schemeClr val="bg1"/>
                </a:solidFill>
              </a:rPr>
              <a:t>Why do we need gender equity?</a:t>
            </a:r>
            <a:endParaRPr lang="x-none" altLang="x-none" sz="3000" b="1" dirty="0">
              <a:solidFill>
                <a:schemeClr val="bg1"/>
              </a:solidFill>
            </a:endParaRPr>
          </a:p>
        </p:txBody>
      </p:sp>
      <p:sp>
        <p:nvSpPr>
          <p:cNvPr id="10" name="TextBox 9"/>
          <p:cNvSpPr txBox="1"/>
          <p:nvPr/>
        </p:nvSpPr>
        <p:spPr>
          <a:xfrm>
            <a:off x="161764" y="818709"/>
            <a:ext cx="8820472" cy="954107"/>
          </a:xfrm>
          <a:prstGeom prst="rect">
            <a:avLst/>
          </a:prstGeom>
          <a:noFill/>
        </p:spPr>
        <p:txBody>
          <a:bodyPr wrap="square" rtlCol="0">
            <a:spAutoFit/>
          </a:bodyPr>
          <a:lstStyle/>
          <a:p>
            <a:r>
              <a:rPr lang="en-US" sz="2800" b="1" dirty="0">
                <a:latin typeface="+mn-lt"/>
                <a:ea typeface="Calibri" panose="020F0502020204030204" pitchFamily="34" charset="0"/>
                <a:cs typeface="Arial" panose="020B0604020202020204" pitchFamily="34" charset="0"/>
              </a:rPr>
              <a:t>The loss of female researchers </a:t>
            </a:r>
            <a:r>
              <a:rPr lang="en-US" sz="2800" b="1" dirty="0" smtClean="0">
                <a:latin typeface="+mn-lt"/>
                <a:ea typeface="Calibri" panose="020F0502020204030204" pitchFamily="34" charset="0"/>
                <a:cs typeface="Arial" panose="020B0604020202020204" pitchFamily="34" charset="0"/>
              </a:rPr>
              <a:t>reduces our </a:t>
            </a:r>
            <a:r>
              <a:rPr lang="en-US" sz="2800" b="1" dirty="0">
                <a:latin typeface="+mn-lt"/>
                <a:ea typeface="Calibri" panose="020F0502020204030204" pitchFamily="34" charset="0"/>
                <a:cs typeface="Arial" panose="020B0604020202020204" pitchFamily="34" charset="0"/>
              </a:rPr>
              <a:t>capacity for world-class research and innovation</a:t>
            </a:r>
            <a:r>
              <a:rPr lang="en-US" sz="2800" b="1" dirty="0" smtClean="0">
                <a:latin typeface="+mn-lt"/>
                <a:ea typeface="Calibri" panose="020F0502020204030204" pitchFamily="34" charset="0"/>
                <a:cs typeface="Arial" panose="020B0604020202020204" pitchFamily="34" charset="0"/>
              </a:rPr>
              <a:t>.</a:t>
            </a:r>
            <a:endParaRPr lang="en-US" sz="2800" b="1" dirty="0">
              <a:latin typeface="+mn-lt"/>
              <a:cs typeface="Arial" panose="020B0604020202020204" pitchFamily="34" charset="0"/>
            </a:endParaRPr>
          </a:p>
        </p:txBody>
      </p:sp>
      <p:sp>
        <p:nvSpPr>
          <p:cNvPr id="12" name="Rectangle 11"/>
          <p:cNvSpPr/>
          <p:nvPr/>
        </p:nvSpPr>
        <p:spPr>
          <a:xfrm>
            <a:off x="56611" y="4936113"/>
            <a:ext cx="9120904" cy="1877437"/>
          </a:xfrm>
          <a:prstGeom prst="rect">
            <a:avLst/>
          </a:prstGeom>
        </p:spPr>
        <p:txBody>
          <a:bodyPr wrap="square">
            <a:spAutoFit/>
          </a:bodyPr>
          <a:lstStyle/>
          <a:p>
            <a:endParaRPr lang="en-AU" sz="2000" dirty="0">
              <a:solidFill>
                <a:schemeClr val="bg1"/>
              </a:solidFill>
              <a:effectLst>
                <a:outerShdw blurRad="38100" dist="38100" dir="2700000" algn="tl">
                  <a:srgbClr val="000000">
                    <a:alpha val="43137"/>
                  </a:srgbClr>
                </a:outerShdw>
              </a:effectLst>
            </a:endParaRPr>
          </a:p>
          <a:p>
            <a:r>
              <a:rPr lang="en-AU" sz="3200" b="1" dirty="0">
                <a:solidFill>
                  <a:schemeClr val="bg1"/>
                </a:solidFill>
                <a:effectLst>
                  <a:outerShdw blurRad="38100" dist="38100" dir="2700000" algn="tl">
                    <a:srgbClr val="000000">
                      <a:alpha val="43137"/>
                    </a:srgbClr>
                  </a:outerShdw>
                </a:effectLst>
              </a:rPr>
              <a:t>ANU will not operate to its full potential unless </a:t>
            </a:r>
            <a:r>
              <a:rPr lang="en-AU" sz="3200" b="1" dirty="0" smtClean="0">
                <a:solidFill>
                  <a:schemeClr val="bg1"/>
                </a:solidFill>
                <a:effectLst>
                  <a:outerShdw blurRad="38100" dist="38100" dir="2700000" algn="tl">
                    <a:srgbClr val="000000">
                      <a:alpha val="43137"/>
                    </a:srgbClr>
                  </a:outerShdw>
                </a:effectLst>
              </a:rPr>
              <a:t>all staff have an equal voice </a:t>
            </a:r>
            <a:r>
              <a:rPr lang="en-AU" sz="3200" b="1" dirty="0">
                <a:solidFill>
                  <a:schemeClr val="bg1"/>
                </a:solidFill>
                <a:effectLst>
                  <a:outerShdw blurRad="38100" dist="38100" dir="2700000" algn="tl">
                    <a:srgbClr val="000000">
                      <a:alpha val="43137"/>
                    </a:srgbClr>
                  </a:outerShdw>
                </a:effectLst>
              </a:rPr>
              <a:t>and equal opportunities to excel, regardless of gender.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356" y="908720"/>
            <a:ext cx="83944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6</a:t>
            </a:fld>
            <a:endParaRPr lang="en-AU" altLang="x-none"/>
          </a:p>
        </p:txBody>
      </p:sp>
      <p:sp>
        <p:nvSpPr>
          <p:cNvPr id="6" name="Content Placeholder 5"/>
          <p:cNvSpPr>
            <a:spLocks noGrp="1"/>
          </p:cNvSpPr>
          <p:nvPr>
            <p:ph idx="1"/>
          </p:nvPr>
        </p:nvSpPr>
        <p:spPr>
          <a:xfrm>
            <a:off x="827584" y="903040"/>
            <a:ext cx="8435280" cy="4248472"/>
          </a:xfrm>
        </p:spPr>
        <p:txBody>
          <a:bodyPr/>
          <a:lstStyle/>
          <a:p>
            <a:pPr marL="0" indent="0">
              <a:buNone/>
            </a:pPr>
            <a:r>
              <a:rPr lang="en-AU" b="1" dirty="0" smtClean="0"/>
              <a:t>Diverse and inclusive organisations:</a:t>
            </a:r>
          </a:p>
          <a:p>
            <a:r>
              <a:rPr lang="en-AU" dirty="0"/>
              <a:t>a</a:t>
            </a:r>
            <a:r>
              <a:rPr lang="en-AU" dirty="0" smtClean="0"/>
              <a:t>re more innovative and creative </a:t>
            </a:r>
            <a:r>
              <a:rPr lang="en-AU" baseline="30000" dirty="0" smtClean="0"/>
              <a:t>1</a:t>
            </a:r>
            <a:r>
              <a:rPr lang="en-AU" dirty="0" smtClean="0"/>
              <a:t> </a:t>
            </a:r>
          </a:p>
          <a:p>
            <a:r>
              <a:rPr lang="en-AU" dirty="0" smtClean="0"/>
              <a:t>have higher employee satisfaction </a:t>
            </a:r>
            <a:r>
              <a:rPr lang="en-AU" baseline="30000" dirty="0" smtClean="0"/>
              <a:t>2</a:t>
            </a:r>
            <a:r>
              <a:rPr lang="en-AU" dirty="0" smtClean="0"/>
              <a:t> </a:t>
            </a:r>
            <a:endParaRPr lang="en-AU" baseline="30000" dirty="0" smtClean="0"/>
          </a:p>
          <a:p>
            <a:r>
              <a:rPr lang="en-AU" dirty="0"/>
              <a:t>h</a:t>
            </a:r>
            <a:r>
              <a:rPr lang="en-AU" dirty="0" smtClean="0"/>
              <a:t>ave lower rates of staff turnover </a:t>
            </a:r>
            <a:r>
              <a:rPr lang="en-AU" baseline="30000" dirty="0" smtClean="0"/>
              <a:t>3</a:t>
            </a:r>
            <a:r>
              <a:rPr lang="en-AU" dirty="0" smtClean="0"/>
              <a:t> </a:t>
            </a:r>
            <a:endParaRPr lang="en-AU" baseline="30000" dirty="0"/>
          </a:p>
          <a:p>
            <a:endParaRPr lang="en-AU" dirty="0" smtClean="0"/>
          </a:p>
          <a:p>
            <a:endParaRPr lang="en-AU" dirty="0" smtClean="0"/>
          </a:p>
          <a:p>
            <a:endParaRPr lang="en-AU" dirty="0"/>
          </a:p>
        </p:txBody>
      </p:sp>
      <p:sp>
        <p:nvSpPr>
          <p:cNvPr id="7" name="Footer Placeholder 6"/>
          <p:cNvSpPr>
            <a:spLocks noGrp="1"/>
          </p:cNvSpPr>
          <p:nvPr>
            <p:ph type="ftr" sz="quarter" idx="11"/>
          </p:nvPr>
        </p:nvSpPr>
        <p:spPr>
          <a:xfrm>
            <a:off x="103052" y="3212976"/>
            <a:ext cx="8712968" cy="1656358"/>
          </a:xfrm>
        </p:spPr>
        <p:txBody>
          <a:bodyPr/>
          <a:lstStyle/>
          <a:p>
            <a:pPr marL="228600" indent="-228600">
              <a:buFontTx/>
              <a:buAutoNum type="arabicPeriod"/>
            </a:pPr>
            <a:endParaRPr lang="en-AU" sz="1100" dirty="0" smtClean="0"/>
          </a:p>
          <a:p>
            <a:pPr marL="228600" indent="-228600">
              <a:buFontTx/>
              <a:buAutoNum type="arabicPeriod"/>
            </a:pPr>
            <a:r>
              <a:rPr lang="en-AU" sz="1100" dirty="0" smtClean="0"/>
              <a:t>Angela </a:t>
            </a:r>
            <a:r>
              <a:rPr lang="en-AU" sz="1100" dirty="0" err="1"/>
              <a:t>Ka-yee</a:t>
            </a:r>
            <a:r>
              <a:rPr lang="en-AU" sz="1100" dirty="0"/>
              <a:t> Leung, William W. Maddux, Adam D. </a:t>
            </a:r>
            <a:r>
              <a:rPr lang="en-AU" sz="1100" dirty="0" err="1"/>
              <a:t>Galinsky</a:t>
            </a:r>
            <a:r>
              <a:rPr lang="en-AU" sz="1100" dirty="0"/>
              <a:t>, and Chi-</a:t>
            </a:r>
            <a:r>
              <a:rPr lang="en-AU" sz="1100" dirty="0" err="1"/>
              <a:t>yue</a:t>
            </a:r>
            <a:r>
              <a:rPr lang="en-AU" sz="1100" dirty="0"/>
              <a:t> Chiu, “Multicultural Experience Enhances Creativity: The When and How,” </a:t>
            </a:r>
            <a:r>
              <a:rPr lang="en-AU" sz="1100" i="1" dirty="0"/>
              <a:t>American Psychologist</a:t>
            </a:r>
            <a:r>
              <a:rPr lang="en-AU" sz="1100" dirty="0"/>
              <a:t>, vol. 63, no. 3 (April 2008); Malcolm Higgs, Ulrich </a:t>
            </a:r>
            <a:r>
              <a:rPr lang="en-AU" sz="1100" dirty="0" err="1"/>
              <a:t>Plewnia</a:t>
            </a:r>
            <a:r>
              <a:rPr lang="en-AU" sz="1100" dirty="0"/>
              <a:t>, and </a:t>
            </a:r>
            <a:r>
              <a:rPr lang="en-AU" sz="1100" dirty="0" err="1"/>
              <a:t>Jorg</a:t>
            </a:r>
            <a:r>
              <a:rPr lang="en-AU" sz="1100" dirty="0"/>
              <a:t> </a:t>
            </a:r>
            <a:r>
              <a:rPr lang="en-AU" sz="1100" dirty="0" err="1"/>
              <a:t>Ploch</a:t>
            </a:r>
            <a:r>
              <a:rPr lang="en-AU" sz="1100" dirty="0"/>
              <a:t>, “Influence of Team Composition and Task Complexity on Team Performance,” </a:t>
            </a:r>
            <a:r>
              <a:rPr lang="en-AU" sz="1100" i="1" dirty="0"/>
              <a:t>Team Performance Management</a:t>
            </a:r>
            <a:r>
              <a:rPr lang="en-AU" sz="1100" dirty="0"/>
              <a:t>, vol. 11, no. 7/8 (2005); Cristian L. </a:t>
            </a:r>
            <a:r>
              <a:rPr lang="en-AU" sz="1100" dirty="0" err="1"/>
              <a:t>Dezsö</a:t>
            </a:r>
            <a:r>
              <a:rPr lang="en-AU" sz="1100" dirty="0"/>
              <a:t> and David Gaddis Ross, “Does Female Representation in Top Management Improve Firm Performance? A Panel Data Investigation,” </a:t>
            </a:r>
            <a:r>
              <a:rPr lang="en-AU" sz="1100" i="1" dirty="0"/>
              <a:t>Strategic Management Journal</a:t>
            </a:r>
            <a:r>
              <a:rPr lang="en-AU" sz="1100" dirty="0"/>
              <a:t>, vol. 33, no. 9 (September 2012); </a:t>
            </a:r>
            <a:r>
              <a:rPr lang="en-AU" sz="1100" dirty="0" err="1"/>
              <a:t>Mariateresa</a:t>
            </a:r>
            <a:r>
              <a:rPr lang="en-AU" sz="1100" dirty="0"/>
              <a:t> </a:t>
            </a:r>
            <a:r>
              <a:rPr lang="en-AU" sz="1100" dirty="0" err="1"/>
              <a:t>Torchia</a:t>
            </a:r>
            <a:r>
              <a:rPr lang="en-AU" sz="1100" dirty="0"/>
              <a:t>, Andrea </a:t>
            </a:r>
            <a:r>
              <a:rPr lang="en-AU" sz="1100" dirty="0" err="1"/>
              <a:t>Calabrò</a:t>
            </a:r>
            <a:r>
              <a:rPr lang="en-AU" sz="1100" dirty="0"/>
              <a:t>, and Morten </a:t>
            </a:r>
            <a:r>
              <a:rPr lang="en-AU" sz="1100" dirty="0" err="1"/>
              <a:t>Huse</a:t>
            </a:r>
            <a:r>
              <a:rPr lang="en-AU" sz="1100" dirty="0"/>
              <a:t>, “Women Directors on Corporate Boards: From Tokenism to Critical Mass,” </a:t>
            </a:r>
            <a:r>
              <a:rPr lang="en-AU" sz="1100" i="1" dirty="0"/>
              <a:t>Journal of Business Ethics</a:t>
            </a:r>
            <a:r>
              <a:rPr lang="en-AU" sz="1100" dirty="0"/>
              <a:t>, vol. 102 (2011): p. 299-317; Toyah Miller and </a:t>
            </a:r>
            <a:r>
              <a:rPr lang="en-AU" sz="1100" dirty="0" err="1"/>
              <a:t>María</a:t>
            </a:r>
            <a:r>
              <a:rPr lang="en-AU" sz="1100" dirty="0"/>
              <a:t> del Carmen </a:t>
            </a:r>
            <a:r>
              <a:rPr lang="en-AU" sz="1100" dirty="0" err="1"/>
              <a:t>Triana</a:t>
            </a:r>
            <a:r>
              <a:rPr lang="en-AU" sz="1100" dirty="0"/>
              <a:t>, “Demographic Diversity in the Boardroom: Mediators of the Board Diversity–Firm Performance Relationship,” </a:t>
            </a:r>
            <a:r>
              <a:rPr lang="en-AU" sz="1100" i="1" dirty="0"/>
              <a:t>Journal of Management Studies</a:t>
            </a:r>
            <a:r>
              <a:rPr lang="en-AU" sz="1100" dirty="0"/>
              <a:t>, vol. 46, no. 5 (July 2009): p. </a:t>
            </a:r>
            <a:r>
              <a:rPr lang="en-AU" sz="1100" dirty="0" smtClean="0"/>
              <a:t>755-786</a:t>
            </a:r>
            <a:r>
              <a:rPr lang="en-AU" sz="1100" dirty="0"/>
              <a:t>; </a:t>
            </a:r>
            <a:r>
              <a:rPr lang="en-AU" sz="1100" dirty="0" err="1"/>
              <a:t>Marinova</a:t>
            </a:r>
            <a:r>
              <a:rPr lang="en-AU" sz="1100" dirty="0"/>
              <a:t>, </a:t>
            </a:r>
            <a:r>
              <a:rPr lang="en-AU" sz="1100" dirty="0" err="1"/>
              <a:t>Plantegna</a:t>
            </a:r>
            <a:r>
              <a:rPr lang="en-AU" sz="1100" dirty="0"/>
              <a:t> &amp; </a:t>
            </a:r>
            <a:r>
              <a:rPr lang="en-AU" sz="1100" dirty="0" err="1"/>
              <a:t>Remery</a:t>
            </a:r>
            <a:r>
              <a:rPr lang="en-AU" sz="1100" dirty="0"/>
              <a:t> 'Gender Diversity and Firm Performance', Utrecht School of Economics, January </a:t>
            </a:r>
            <a:r>
              <a:rPr lang="en-AU" sz="1100" dirty="0" smtClean="0"/>
              <a:t>2010</a:t>
            </a:r>
            <a:br>
              <a:rPr lang="en-AU" sz="1100" dirty="0" smtClean="0"/>
            </a:br>
            <a:endParaRPr lang="en-AU" sz="1100" dirty="0" smtClean="0"/>
          </a:p>
          <a:p>
            <a:pPr marL="228600" indent="-228600">
              <a:buFontTx/>
              <a:buAutoNum type="arabicPeriod"/>
            </a:pPr>
            <a:r>
              <a:rPr lang="en-AU" sz="1100" dirty="0" smtClean="0"/>
              <a:t>Carrie Parks, “Attention to Diversity Pays Off: A Conversation With </a:t>
            </a:r>
            <a:r>
              <a:rPr lang="en-AU" sz="1100" dirty="0"/>
              <a:t>Murat </a:t>
            </a:r>
            <a:r>
              <a:rPr lang="en-AU" sz="1100" dirty="0" err="1"/>
              <a:t>Phillipe</a:t>
            </a:r>
            <a:r>
              <a:rPr lang="en-AU" sz="1100" dirty="0"/>
              <a:t>, HR Solutions International, Inc.,” </a:t>
            </a:r>
            <a:r>
              <a:rPr lang="en-AU" sz="1100" i="1" dirty="0"/>
              <a:t>Bridges: Institute for Diversity in Health Management</a:t>
            </a:r>
            <a:r>
              <a:rPr lang="en-AU" sz="1100" dirty="0"/>
              <a:t>, vol. XIII, no. 4 (Fall 2007): p. 6-7; David M. Kaplan, Jack W. Wiley, and Carl P. </a:t>
            </a:r>
            <a:r>
              <a:rPr lang="en-AU" sz="1100" dirty="0" err="1"/>
              <a:t>Maertz</a:t>
            </a:r>
            <a:r>
              <a:rPr lang="en-AU" sz="1100" dirty="0"/>
              <a:t> Jr., “The Role of Calculative Attachment in the Relationship Between Diversity Climate and Retention,” </a:t>
            </a:r>
            <a:r>
              <a:rPr lang="en-AU" sz="1100" i="1" dirty="0"/>
              <a:t>Human Resource Management</a:t>
            </a:r>
            <a:r>
              <a:rPr lang="en-AU" sz="1100" dirty="0"/>
              <a:t>, vol. 50, no. 2 (2011); </a:t>
            </a:r>
            <a:r>
              <a:rPr lang="en-AU" sz="1100" dirty="0" err="1"/>
              <a:t>Sungjoo</a:t>
            </a:r>
            <a:r>
              <a:rPr lang="en-AU" sz="1100" dirty="0"/>
              <a:t> Choi and Hal G. Rainey, “Organizational Fairness and Diversity Management in Public Organizations: Does Fairness Matter in Managing Diversity?,” </a:t>
            </a:r>
            <a:r>
              <a:rPr lang="en-AU" sz="1100" i="1" dirty="0"/>
              <a:t>Review of Public Personnel Administration </a:t>
            </a:r>
            <a:r>
              <a:rPr lang="en-AU" sz="1100" dirty="0"/>
              <a:t>(May 15, 2013</a:t>
            </a:r>
            <a:r>
              <a:rPr lang="en-AU" sz="1100" dirty="0" smtClean="0"/>
              <a:t>).</a:t>
            </a:r>
          </a:p>
          <a:p>
            <a:pPr marL="228600" indent="-228600">
              <a:buFontTx/>
              <a:buAutoNum type="arabicPeriod"/>
            </a:pPr>
            <a:endParaRPr lang="en-AU" sz="1100" dirty="0"/>
          </a:p>
          <a:p>
            <a:pPr marL="228600" indent="-228600">
              <a:buFontTx/>
              <a:buAutoNum type="arabicPeriod"/>
            </a:pPr>
            <a:r>
              <a:rPr lang="en-AU" sz="1100" dirty="0" smtClean="0"/>
              <a:t>Kaplan</a:t>
            </a:r>
            <a:r>
              <a:rPr lang="en-AU" sz="1100" dirty="0"/>
              <a:t>, D M, Wiley, J W, &amp; </a:t>
            </a:r>
            <a:r>
              <a:rPr lang="en-AU" sz="1100" dirty="0" err="1"/>
              <a:t>Maertz</a:t>
            </a:r>
            <a:r>
              <a:rPr lang="en-AU" sz="1100" dirty="0"/>
              <a:t>, C P (2011), The role of calculative attachment in the relationship between diversity climate and retention, </a:t>
            </a:r>
            <a:r>
              <a:rPr lang="en-AU" sz="1100" i="1" dirty="0"/>
              <a:t>Human Resource Management</a:t>
            </a:r>
            <a:r>
              <a:rPr lang="en-AU" sz="1100" dirty="0"/>
              <a:t>, 50(2), </a:t>
            </a:r>
            <a:r>
              <a:rPr lang="en-AU" sz="1100" dirty="0" smtClean="0"/>
              <a:t>271-287</a:t>
            </a:r>
          </a:p>
        </p:txBody>
      </p:sp>
    </p:spTree>
    <p:extLst>
      <p:ext uri="{BB962C8B-B14F-4D97-AF65-F5344CB8AC3E}">
        <p14:creationId xmlns:p14="http://schemas.microsoft.com/office/powerpoint/2010/main" val="77718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4896544" cy="5256584"/>
          </a:xfrm>
        </p:spPr>
        <p:txBody>
          <a:bodyPr/>
          <a:lstStyle/>
          <a:p>
            <a:pPr marL="0" indent="0">
              <a:buNone/>
            </a:pPr>
            <a:r>
              <a:rPr lang="en-AU" sz="2400" dirty="0" smtClean="0"/>
              <a:t>“Having </a:t>
            </a:r>
            <a:r>
              <a:rPr lang="en-AU" sz="2400" dirty="0"/>
              <a:t>children is something I have always wanted to do and I was not prepared to sacrifice that choice for my career, and I don't think any woman should have to do that</a:t>
            </a:r>
            <a:r>
              <a:rPr lang="en-AU" sz="2400" dirty="0" smtClean="0"/>
              <a:t>.”</a:t>
            </a:r>
            <a:br>
              <a:rPr lang="en-AU" sz="2400" dirty="0" smtClean="0"/>
            </a:br>
            <a:endParaRPr lang="en-AU" sz="2400" dirty="0"/>
          </a:p>
          <a:p>
            <a:pPr marL="0" indent="0">
              <a:buNone/>
            </a:pPr>
            <a:r>
              <a:rPr lang="en-AU" sz="2400" dirty="0" smtClean="0"/>
              <a:t>“We </a:t>
            </a:r>
            <a:r>
              <a:rPr lang="en-AU" sz="2400" dirty="0"/>
              <a:t>face a double disadvantage - whilst on maternity leave we don't generate data so we don't get any publications. This then means we are considered less productive and less competitive when it comes to attracting future funding.”</a:t>
            </a:r>
          </a:p>
          <a:p>
            <a:pPr marL="0" indent="0">
              <a:buNone/>
            </a:pPr>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7</a:t>
            </a:fld>
            <a:endParaRPr lang="en-AU" altLang="x-none"/>
          </a:p>
        </p:txBody>
      </p:sp>
      <p:sp>
        <p:nvSpPr>
          <p:cNvPr id="5" name="Rectangle 4"/>
          <p:cNvSpPr/>
          <p:nvPr/>
        </p:nvSpPr>
        <p:spPr>
          <a:xfrm>
            <a:off x="4769768" y="5480699"/>
            <a:ext cx="4374232" cy="584775"/>
          </a:xfrm>
          <a:prstGeom prst="rect">
            <a:avLst/>
          </a:prstGeom>
        </p:spPr>
        <p:txBody>
          <a:bodyPr wrap="square">
            <a:spAutoFit/>
          </a:bodyPr>
          <a:lstStyle/>
          <a:p>
            <a:pPr marL="0" indent="0" algn="r">
              <a:buNone/>
            </a:pPr>
            <a:r>
              <a:rPr lang="en-AU" sz="1600" b="1" dirty="0"/>
              <a:t>Dr Julia </a:t>
            </a:r>
            <a:r>
              <a:rPr lang="en-AU" sz="1600" b="1" dirty="0" err="1" smtClean="0"/>
              <a:t>Ellyard</a:t>
            </a:r>
            <a:r>
              <a:rPr lang="en-AU" sz="1600" b="1" dirty="0"/>
              <a:t/>
            </a:r>
            <a:br>
              <a:rPr lang="en-AU" sz="1600" b="1" dirty="0"/>
            </a:br>
            <a:r>
              <a:rPr lang="en-AU" sz="1600" dirty="0" smtClean="0"/>
              <a:t>John </a:t>
            </a:r>
            <a:r>
              <a:rPr lang="en-AU" sz="1600" dirty="0"/>
              <a:t>Curtin School of Medical Research</a:t>
            </a:r>
          </a:p>
        </p:txBody>
      </p:sp>
      <p:pic>
        <p:nvPicPr>
          <p:cNvPr id="4102" name="Picture 6" descr="Dr Julia Ellyard said the research will allow scientists to individually tailor treatmen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685"/>
          <a:stretch/>
        </p:blipFill>
        <p:spPr bwMode="auto">
          <a:xfrm>
            <a:off x="5220072" y="1052736"/>
            <a:ext cx="3960440" cy="44004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604162" y="135721"/>
            <a:ext cx="60486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3000" b="1" dirty="0" smtClean="0">
                <a:solidFill>
                  <a:schemeClr val="bg1"/>
                </a:solidFill>
              </a:rPr>
              <a:t>Women in STEMM at ANU</a:t>
            </a:r>
            <a:endParaRPr lang="x-none" altLang="x-none" sz="3000" b="1" dirty="0">
              <a:solidFill>
                <a:schemeClr val="bg1"/>
              </a:solidFill>
            </a:endParaRPr>
          </a:p>
        </p:txBody>
      </p:sp>
    </p:spTree>
    <p:extLst>
      <p:ext uri="{BB962C8B-B14F-4D97-AF65-F5344CB8AC3E}">
        <p14:creationId xmlns:p14="http://schemas.microsoft.com/office/powerpoint/2010/main" val="73377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5112568" cy="5472608"/>
          </a:xfrm>
        </p:spPr>
        <p:txBody>
          <a:bodyPr/>
          <a:lstStyle/>
          <a:p>
            <a:pPr marL="0" indent="0">
              <a:buNone/>
            </a:pPr>
            <a:r>
              <a:rPr lang="en-AU" sz="2300" dirty="0" smtClean="0"/>
              <a:t>“I </a:t>
            </a:r>
            <a:r>
              <a:rPr lang="en-AU" sz="2300" dirty="0"/>
              <a:t>would love to see people become more aware of their unconscious biases and how these may be affecting other people. </a:t>
            </a:r>
          </a:p>
          <a:p>
            <a:pPr marL="0" indent="0">
              <a:buNone/>
            </a:pPr>
            <a:r>
              <a:rPr lang="en-AU" sz="2300" dirty="0"/>
              <a:t>One of the studied examples of biases towards women in science looked at how academics responded differently to emails from male and female students. </a:t>
            </a:r>
            <a:endParaRPr lang="en-AU" sz="2300" dirty="0" smtClean="0"/>
          </a:p>
          <a:p>
            <a:pPr marL="0" indent="0">
              <a:buNone/>
            </a:pPr>
            <a:r>
              <a:rPr lang="en-AU" sz="2300" dirty="0" smtClean="0"/>
              <a:t>In </a:t>
            </a:r>
            <a:r>
              <a:rPr lang="en-AU" sz="2300" dirty="0"/>
              <a:t>a funny way it was a lucky accident that my parents gave me the name they did, because a lot of people I speak to over email think I’m a boy until they meet me</a:t>
            </a:r>
            <a:r>
              <a:rPr lang="en-AU" sz="2300" dirty="0" smtClean="0"/>
              <a:t>.”</a:t>
            </a:r>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8</a:t>
            </a:fld>
            <a:endParaRPr lang="en-AU" altLang="x-none"/>
          </a:p>
        </p:txBody>
      </p:sp>
      <p:sp>
        <p:nvSpPr>
          <p:cNvPr id="5" name="Rectangle 4"/>
          <p:cNvSpPr/>
          <p:nvPr/>
        </p:nvSpPr>
        <p:spPr>
          <a:xfrm>
            <a:off x="4924363" y="5301208"/>
            <a:ext cx="4211960" cy="830997"/>
          </a:xfrm>
          <a:prstGeom prst="rect">
            <a:avLst/>
          </a:prstGeom>
        </p:spPr>
        <p:txBody>
          <a:bodyPr wrap="square">
            <a:spAutoFit/>
          </a:bodyPr>
          <a:lstStyle/>
          <a:p>
            <a:pPr marL="0" indent="0" algn="r">
              <a:buNone/>
            </a:pPr>
            <a:r>
              <a:rPr lang="en-AU" b="1" dirty="0" smtClean="0"/>
              <a:t>Toby Hendy </a:t>
            </a:r>
            <a:r>
              <a:rPr lang="en-AU" dirty="0" smtClean="0"/>
              <a:t/>
            </a:r>
            <a:br>
              <a:rPr lang="en-AU" dirty="0" smtClean="0"/>
            </a:br>
            <a:r>
              <a:rPr lang="en-AU" sz="1500" dirty="0" smtClean="0"/>
              <a:t>PhD candidate in Physics</a:t>
            </a:r>
            <a:br>
              <a:rPr lang="en-AU" sz="1500" dirty="0" smtClean="0"/>
            </a:br>
            <a:r>
              <a:rPr lang="en-AU" sz="1500" dirty="0" smtClean="0"/>
              <a:t>&amp; Westpac Future Leaders Scholar </a:t>
            </a:r>
            <a:endParaRPr lang="en-AU" sz="1500" dirty="0"/>
          </a:p>
        </p:txBody>
      </p:sp>
      <p:pic>
        <p:nvPicPr>
          <p:cNvPr id="4106" name="Picture 10" descr="Image result for toby hendy anu"/>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807"/>
          <a:stretch/>
        </p:blipFill>
        <p:spPr bwMode="auto">
          <a:xfrm>
            <a:off x="5292080" y="1052736"/>
            <a:ext cx="3816424" cy="43204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2604162" y="135721"/>
            <a:ext cx="60486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3000" b="1" dirty="0" smtClean="0">
                <a:solidFill>
                  <a:schemeClr val="bg1"/>
                </a:solidFill>
              </a:rPr>
              <a:t>Women in STEMM at ANU</a:t>
            </a:r>
            <a:endParaRPr lang="x-none" altLang="x-none" sz="3000" b="1" dirty="0">
              <a:solidFill>
                <a:schemeClr val="bg1"/>
              </a:solidFill>
            </a:endParaRPr>
          </a:p>
        </p:txBody>
      </p:sp>
    </p:spTree>
    <p:extLst>
      <p:ext uri="{BB962C8B-B14F-4D97-AF65-F5344CB8AC3E}">
        <p14:creationId xmlns:p14="http://schemas.microsoft.com/office/powerpoint/2010/main" val="167774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37379"/>
            <a:ext cx="9144000" cy="6858000"/>
          </a:xfrm>
          <a:prstGeom prst="rect">
            <a:avLst/>
          </a:prstGeom>
        </p:spPr>
      </p:pic>
      <p:sp>
        <p:nvSpPr>
          <p:cNvPr id="4" name="Slide Number Placeholder 5"/>
          <p:cNvSpPr>
            <a:spLocks noGrp="1"/>
          </p:cNvSpPr>
          <p:nvPr>
            <p:ph type="sldNum" sz="quarter" idx="12"/>
          </p:nvPr>
        </p:nvSpPr>
        <p:spPr/>
        <p:txBody>
          <a:bodyPr/>
          <a:lstStyle/>
          <a:p>
            <a:fld id="{39EAE221-151F-0449-8E81-A7E6796DBECA}" type="slidenum">
              <a:rPr lang="en-AU" altLang="x-none"/>
              <a:pPr/>
              <a:t>9</a:t>
            </a:fld>
            <a:endParaRPr lang="en-AU" altLang="x-none"/>
          </a:p>
        </p:txBody>
      </p:sp>
      <p:sp>
        <p:nvSpPr>
          <p:cNvPr id="7" name="Rectangle 6"/>
          <p:cNvSpPr/>
          <p:nvPr/>
        </p:nvSpPr>
        <p:spPr>
          <a:xfrm>
            <a:off x="306802" y="2204864"/>
            <a:ext cx="8784976" cy="1692771"/>
          </a:xfrm>
          <a:prstGeom prst="rect">
            <a:avLst/>
          </a:prstGeom>
          <a:noFill/>
        </p:spPr>
        <p:txBody>
          <a:bodyPr wrap="square">
            <a:spAutoFit/>
          </a:bodyPr>
          <a:lstStyle/>
          <a:p>
            <a:endParaRPr lang="en-US" sz="2000" b="1" dirty="0" smtClean="0">
              <a:latin typeface="Arial" panose="020B0604020202020204" pitchFamily="34" charset="0"/>
              <a:ea typeface="Calibri" panose="020F0502020204030204" pitchFamily="34" charset="0"/>
              <a:cs typeface="Arial" panose="020B0604020202020204" pitchFamily="34" charset="0"/>
            </a:endParaRPr>
          </a:p>
          <a:p>
            <a:r>
              <a:rPr lang="en-US" sz="2800" dirty="0" smtClean="0">
                <a:latin typeface="Arial" panose="020B0604020202020204" pitchFamily="34" charset="0"/>
                <a:ea typeface="Calibri" panose="020F0502020204030204" pitchFamily="34" charset="0"/>
                <a:cs typeface="Arial" panose="020B0604020202020204" pitchFamily="34" charset="0"/>
              </a:rPr>
              <a:t>The ANU </a:t>
            </a:r>
            <a:r>
              <a:rPr lang="en-US" sz="2800" dirty="0">
                <a:latin typeface="Arial" panose="020B0604020202020204" pitchFamily="34" charset="0"/>
                <a:ea typeface="Calibri" panose="020F0502020204030204" pitchFamily="34" charset="0"/>
                <a:cs typeface="Arial" panose="020B0604020202020204" pitchFamily="34" charset="0"/>
              </a:rPr>
              <a:t>Strategic Plan </a:t>
            </a:r>
            <a:r>
              <a:rPr lang="en-US" sz="2800" dirty="0" smtClean="0">
                <a:latin typeface="Arial" panose="020B0604020202020204" pitchFamily="34" charset="0"/>
                <a:ea typeface="Calibri" panose="020F0502020204030204" pitchFamily="34" charset="0"/>
                <a:cs typeface="Arial" panose="020B0604020202020204" pitchFamily="34" charset="0"/>
              </a:rPr>
              <a:t>2018 – 2021 (3.1) sets a goal of achieving an Athena SWAN Bronze institutional award by 2019.</a:t>
            </a:r>
            <a:endParaRPr lang="en-AU" sz="2800" dirty="0">
              <a:latin typeface="Arial" panose="020B0604020202020204" pitchFamily="34" charset="0"/>
              <a:cs typeface="Arial" panose="020B0604020202020204" pitchFamily="34" charset="0"/>
            </a:endParaRPr>
          </a:p>
        </p:txBody>
      </p:sp>
      <p:sp>
        <p:nvSpPr>
          <p:cNvPr id="3" name="Rectangle 2"/>
          <p:cNvSpPr/>
          <p:nvPr/>
        </p:nvSpPr>
        <p:spPr>
          <a:xfrm>
            <a:off x="322630" y="1093373"/>
            <a:ext cx="8233373" cy="1384995"/>
          </a:xfrm>
          <a:prstGeom prst="rect">
            <a:avLst/>
          </a:prstGeom>
        </p:spPr>
        <p:txBody>
          <a:bodyPr wrap="square">
            <a:spAutoFit/>
          </a:bodyPr>
          <a:lstStyle/>
          <a:p>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ANU is committed to creating an inclusive environment where </a:t>
            </a:r>
            <a:r>
              <a:rPr lang="en-US" sz="2800" u="sng" dirty="0">
                <a:solidFill>
                  <a:schemeClr val="bg1"/>
                </a:solidFill>
                <a:latin typeface="Arial" panose="020B0604020202020204" pitchFamily="34" charset="0"/>
                <a:ea typeface="Calibri" panose="020F0502020204030204" pitchFamily="34" charset="0"/>
                <a:cs typeface="Arial" panose="020B0604020202020204" pitchFamily="34" charset="0"/>
              </a:rPr>
              <a:t>all staff</a:t>
            </a: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 have the opportunity to reach their full potential.  </a:t>
            </a:r>
          </a:p>
        </p:txBody>
      </p:sp>
    </p:spTree>
    <p:extLst>
      <p:ext uri="{BB962C8B-B14F-4D97-AF65-F5344CB8AC3E}">
        <p14:creationId xmlns:p14="http://schemas.microsoft.com/office/powerpoint/2010/main" val="236134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ANUPowerpointTemplate2010</Template>
  <TotalTime>2802</TotalTime>
  <Words>1577</Words>
  <Application>Microsoft Office PowerPoint</Application>
  <PresentationFormat>On-screen Show (4:3)</PresentationFormat>
  <Paragraphs>193</Paragraphs>
  <Slides>18</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ANUPowerpointTemplate2010</vt:lpstr>
      <vt:lpstr>SAGE Athena SWAN Pilot  </vt:lpstr>
      <vt:lpstr>Gender representation in STEMM: Australia-wide</vt:lpstr>
      <vt:lpstr>Gender representation in STEMM: ANU academic staff in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Since joining the SAGE pilot of Athena SWAN, ANU has: </vt:lpstr>
      <vt:lpstr>PowerPoint Presentation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u4031391</dc:creator>
  <cp:lastModifiedBy>Erin Schrieber</cp:lastModifiedBy>
  <cp:revision>155</cp:revision>
  <dcterms:created xsi:type="dcterms:W3CDTF">2010-10-19T05:25:31Z</dcterms:created>
  <dcterms:modified xsi:type="dcterms:W3CDTF">2018-07-10T06:34:35Z</dcterms:modified>
</cp:coreProperties>
</file>