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6"/>
  </p:notesMasterIdLst>
  <p:handoutMasterIdLst>
    <p:handoutMasterId r:id="rId17"/>
  </p:handoutMasterIdLst>
  <p:sldIdLst>
    <p:sldId id="256" r:id="rId5"/>
    <p:sldId id="309" r:id="rId6"/>
    <p:sldId id="279" r:id="rId7"/>
    <p:sldId id="294" r:id="rId8"/>
    <p:sldId id="286" r:id="rId9"/>
    <p:sldId id="295" r:id="rId10"/>
    <p:sldId id="296" r:id="rId11"/>
    <p:sldId id="301" r:id="rId12"/>
    <p:sldId id="307" r:id="rId13"/>
    <p:sldId id="308" r:id="rId14"/>
    <p:sldId id="276"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4" autoAdjust="0"/>
    <p:restoredTop sz="79058" autoAdjust="0"/>
  </p:normalViewPr>
  <p:slideViewPr>
    <p:cSldViewPr snapToGrid="0">
      <p:cViewPr varScale="1">
        <p:scale>
          <a:sx n="91" d="100"/>
          <a:sy n="91" d="100"/>
        </p:scale>
        <p:origin x="738" y="57"/>
      </p:cViewPr>
      <p:guideLst/>
    </p:cSldViewPr>
  </p:slideViewPr>
  <p:notesTextViewPr>
    <p:cViewPr>
      <p:scale>
        <a:sx n="1" d="1"/>
        <a:sy n="1" d="1"/>
      </p:scale>
      <p:origin x="0" y="0"/>
    </p:cViewPr>
  </p:notesTextViewPr>
  <p:notesViewPr>
    <p:cSldViewPr snapToGrid="0" showGuides="1">
      <p:cViewPr varScale="1">
        <p:scale>
          <a:sx n="68" d="100"/>
          <a:sy n="68" d="100"/>
        </p:scale>
        <p:origin x="1779"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C0A257-B081-4972-B0CF-1F39F8714D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D948091-2DCD-4509-A944-5FC3CAA095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B27F89-6F89-4D72-A243-A68B4122D611}" type="datetimeFigureOut">
              <a:rPr lang="en-AU" smtClean="0"/>
              <a:t>2/11/2021</a:t>
            </a:fld>
            <a:endParaRPr lang="en-AU"/>
          </a:p>
        </p:txBody>
      </p:sp>
      <p:sp>
        <p:nvSpPr>
          <p:cNvPr id="4" name="Footer Placeholder 3">
            <a:extLst>
              <a:ext uri="{FF2B5EF4-FFF2-40B4-BE49-F238E27FC236}">
                <a16:creationId xmlns:a16="http://schemas.microsoft.com/office/drawing/2014/main" id="{9BC56B26-2CBE-4E97-9F33-B336733FED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337CD2B-E28A-4D49-A0FA-D516F93D72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8E5BEA-06EA-4996-A757-E0A11090F5C6}" type="slidenum">
              <a:rPr lang="en-AU" smtClean="0"/>
              <a:t>‹#›</a:t>
            </a:fld>
            <a:endParaRPr lang="en-AU"/>
          </a:p>
        </p:txBody>
      </p:sp>
    </p:spTree>
    <p:extLst>
      <p:ext uri="{BB962C8B-B14F-4D97-AF65-F5344CB8AC3E}">
        <p14:creationId xmlns:p14="http://schemas.microsoft.com/office/powerpoint/2010/main" val="2408613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51D79-A941-472A-B86F-4C1D5FA7235B}" type="datetimeFigureOut">
              <a:rPr lang="en-AU" smtClean="0"/>
              <a:t>2/11/2021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29E61-899D-4DEC-B2DA-C928176A27CF}" type="slidenum">
              <a:rPr lang="en-AU" smtClean="0"/>
              <a:t>‹#›</a:t>
            </a:fld>
            <a:endParaRPr lang="en-AU"/>
          </a:p>
        </p:txBody>
      </p:sp>
    </p:spTree>
    <p:extLst>
      <p:ext uri="{BB962C8B-B14F-4D97-AF65-F5344CB8AC3E}">
        <p14:creationId xmlns:p14="http://schemas.microsoft.com/office/powerpoint/2010/main" val="856005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Good morning</a:t>
            </a:r>
          </a:p>
          <a:p>
            <a:r>
              <a:rPr lang="en-AU" baseline="0" dirty="0"/>
              <a:t>Acknowledgement of country: I would like to acknowledge that many of us at this symposium are on the lands of the </a:t>
            </a:r>
            <a:r>
              <a:rPr lang="en-AU" baseline="0" dirty="0" err="1"/>
              <a:t>Ngunnawal</a:t>
            </a:r>
            <a:r>
              <a:rPr lang="en-AU" baseline="0" dirty="0"/>
              <a:t> and </a:t>
            </a:r>
            <a:r>
              <a:rPr lang="en-AU" baseline="0" dirty="0" err="1"/>
              <a:t>Nabri</a:t>
            </a:r>
            <a:r>
              <a:rPr lang="en-AU" baseline="0" dirty="0"/>
              <a:t> people and pay my respect to the elders past, present and emerging</a:t>
            </a:r>
          </a:p>
          <a:p>
            <a:pPr marL="0" indent="0">
              <a:buFontTx/>
              <a:buNone/>
            </a:pPr>
            <a:endParaRPr lang="en-AU" dirty="0"/>
          </a:p>
        </p:txBody>
      </p:sp>
      <p:sp>
        <p:nvSpPr>
          <p:cNvPr id="4" name="Slide Number Placeholder 3"/>
          <p:cNvSpPr>
            <a:spLocks noGrp="1"/>
          </p:cNvSpPr>
          <p:nvPr>
            <p:ph type="sldNum" sz="quarter" idx="10"/>
          </p:nvPr>
        </p:nvSpPr>
        <p:spPr/>
        <p:txBody>
          <a:bodyPr/>
          <a:lstStyle/>
          <a:p>
            <a:fld id="{10A29E61-899D-4DEC-B2DA-C928176A27CF}" type="slidenum">
              <a:rPr lang="en-AU" smtClean="0"/>
              <a:t>1</a:t>
            </a:fld>
            <a:endParaRPr lang="en-AU"/>
          </a:p>
        </p:txBody>
      </p:sp>
    </p:spTree>
    <p:extLst>
      <p:ext uri="{BB962C8B-B14F-4D97-AF65-F5344CB8AC3E}">
        <p14:creationId xmlns:p14="http://schemas.microsoft.com/office/powerpoint/2010/main" val="143257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Thank Sally for her presentation + work of her and Karen Nelson over the years</a:t>
            </a:r>
          </a:p>
          <a:p>
            <a:r>
              <a:rPr lang="en-AU" dirty="0"/>
              <a:t>Jump into ANU context</a:t>
            </a:r>
          </a:p>
          <a:p>
            <a:r>
              <a:rPr lang="en-AU" dirty="0"/>
              <a:t>ME:</a:t>
            </a:r>
          </a:p>
          <a:p>
            <a:pPr marL="171450" indent="-171450">
              <a:buFontTx/>
              <a:buChar char="-"/>
            </a:pPr>
            <a:r>
              <a:rPr lang="en-AU" dirty="0"/>
              <a:t>ANU</a:t>
            </a:r>
            <a:r>
              <a:rPr lang="en-AU" baseline="0" dirty="0"/>
              <a:t> 11 years</a:t>
            </a:r>
          </a:p>
          <a:p>
            <a:pPr marL="171450" indent="-171450">
              <a:buFontTx/>
              <a:buChar char="-"/>
            </a:pPr>
            <a:r>
              <a:rPr lang="en-AU" baseline="0" dirty="0"/>
              <a:t>Always orientation</a:t>
            </a:r>
          </a:p>
          <a:p>
            <a:pPr marL="0" indent="0">
              <a:buFontTx/>
              <a:buNone/>
            </a:pPr>
            <a:endParaRPr lang="en-AU" dirty="0"/>
          </a:p>
        </p:txBody>
      </p:sp>
      <p:sp>
        <p:nvSpPr>
          <p:cNvPr id="4" name="Slide Number Placeholder 3"/>
          <p:cNvSpPr>
            <a:spLocks noGrp="1"/>
          </p:cNvSpPr>
          <p:nvPr>
            <p:ph type="sldNum" sz="quarter" idx="10"/>
          </p:nvPr>
        </p:nvSpPr>
        <p:spPr/>
        <p:txBody>
          <a:bodyPr/>
          <a:lstStyle/>
          <a:p>
            <a:fld id="{10A29E61-899D-4DEC-B2DA-C928176A27CF}" type="slidenum">
              <a:rPr lang="en-AU" smtClean="0"/>
              <a:t>2</a:t>
            </a:fld>
            <a:endParaRPr lang="en-AU"/>
          </a:p>
        </p:txBody>
      </p:sp>
    </p:spTree>
    <p:extLst>
      <p:ext uri="{BB962C8B-B14F-4D97-AF65-F5344CB8AC3E}">
        <p14:creationId xmlns:p14="http://schemas.microsoft.com/office/powerpoint/2010/main" val="23312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Transition</a:t>
            </a:r>
            <a:r>
              <a:rPr lang="en-AU" baseline="0" dirty="0"/>
              <a:t> at ANU – it opened to domestic students and just piled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Participation: 26% opened welcome emails; very approx. 32% attend O-Week in some form; 62% feel prepared for student,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 One issue, we don’t have clear data across the </a:t>
            </a:r>
            <a:r>
              <a:rPr lang="en-AU" baseline="0" dirty="0" err="1"/>
              <a:t>uni</a:t>
            </a:r>
            <a:r>
              <a:rPr lang="en-AU" baseline="0" dirty="0"/>
              <a:t>, no clear report or evaluations, lots of events with no hierarchy and many being </a:t>
            </a:r>
            <a:r>
              <a:rPr lang="en-AU" baseline="0" dirty="0" err="1"/>
              <a:t>spruked</a:t>
            </a:r>
            <a:r>
              <a:rPr lang="en-AU" baseline="0" dirty="0"/>
              <a:t> as important</a:t>
            </a:r>
            <a:endParaRPr lang="en-AU" dirty="0"/>
          </a:p>
        </p:txBody>
      </p:sp>
      <p:sp>
        <p:nvSpPr>
          <p:cNvPr id="4" name="Slide Number Placeholder 3"/>
          <p:cNvSpPr>
            <a:spLocks noGrp="1"/>
          </p:cNvSpPr>
          <p:nvPr>
            <p:ph type="sldNum" sz="quarter" idx="10"/>
          </p:nvPr>
        </p:nvSpPr>
        <p:spPr/>
        <p:txBody>
          <a:bodyPr/>
          <a:lstStyle/>
          <a:p>
            <a:fld id="{10A29E61-899D-4DEC-B2DA-C928176A27CF}" type="slidenum">
              <a:rPr lang="en-AU" smtClean="0"/>
              <a:t>3</a:t>
            </a:fld>
            <a:endParaRPr lang="en-AU"/>
          </a:p>
        </p:txBody>
      </p:sp>
    </p:spTree>
    <p:extLst>
      <p:ext uri="{BB962C8B-B14F-4D97-AF65-F5344CB8AC3E}">
        <p14:creationId xmlns:p14="http://schemas.microsoft.com/office/powerpoint/2010/main" val="64381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230 events, run by approximately 50 groups/services/areas – doesn’t include res hall events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 relation to the transition goals we saw earlier </a:t>
            </a:r>
            <a:r>
              <a:rPr lang="en-AU" baseline="0" dirty="0"/>
              <a:t>there is a piecemeal and siloed approach so areas aren’t aware of what happens elsewhere at the University to support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We know how important it is to get right, transition impacts retention, engagement with </a:t>
            </a:r>
            <a:r>
              <a:rPr lang="en-AU" baseline="0" dirty="0" err="1"/>
              <a:t>uni</a:t>
            </a:r>
            <a:r>
              <a:rPr lang="en-AU" baseline="0" dirty="0"/>
              <a:t>, successful completion and wellbeing – important we get it right</a:t>
            </a:r>
          </a:p>
          <a:p>
            <a:endParaRPr lang="en-AU" dirty="0"/>
          </a:p>
        </p:txBody>
      </p:sp>
      <p:sp>
        <p:nvSpPr>
          <p:cNvPr id="4" name="Slide Number Placeholder 3"/>
          <p:cNvSpPr>
            <a:spLocks noGrp="1"/>
          </p:cNvSpPr>
          <p:nvPr>
            <p:ph type="sldNum" sz="quarter" idx="10"/>
          </p:nvPr>
        </p:nvSpPr>
        <p:spPr/>
        <p:txBody>
          <a:bodyPr/>
          <a:lstStyle/>
          <a:p>
            <a:fld id="{10A29E61-899D-4DEC-B2DA-C928176A27CF}" type="slidenum">
              <a:rPr lang="en-AU" smtClean="0"/>
              <a:t>4</a:t>
            </a:fld>
            <a:endParaRPr lang="en-AU"/>
          </a:p>
        </p:txBody>
      </p:sp>
    </p:spTree>
    <p:extLst>
      <p:ext uri="{BB962C8B-B14F-4D97-AF65-F5344CB8AC3E}">
        <p14:creationId xmlns:p14="http://schemas.microsoft.com/office/powerpoint/2010/main" val="3739526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Why is a</a:t>
            </a:r>
            <a:r>
              <a:rPr lang="en-AU" baseline="0" dirty="0"/>
              <a:t> framework important? It gives us something to point to that establishes a whole of </a:t>
            </a:r>
            <a:r>
              <a:rPr lang="en-AU" baseline="0" dirty="0" err="1"/>
              <a:t>uni</a:t>
            </a:r>
            <a:r>
              <a:rPr lang="en-AU" baseline="0" dirty="0"/>
              <a:t> vision, principals and objectives for </a:t>
            </a:r>
            <a:r>
              <a:rPr lang="en-AU" baseline="0" dirty="0" err="1"/>
              <a:t>o&amp;t</a:t>
            </a:r>
            <a:r>
              <a:rPr lang="en-AU" baseline="0" dirty="0"/>
              <a:t>; it allows everyone to see how their work fits into transition and be able to articulate that. it gives us an opportunity to look at what we’re doing across the university, in pockets of good and bad and make change for the better.</a:t>
            </a:r>
          </a:p>
          <a:p>
            <a:r>
              <a:rPr lang="en-AU" baseline="0" dirty="0"/>
              <a:t>Framework is just beginning to set the tone and give us a foundation</a:t>
            </a:r>
          </a:p>
          <a:p>
            <a:endParaRPr lang="en-AU" baseline="0" dirty="0"/>
          </a:p>
        </p:txBody>
      </p:sp>
      <p:sp>
        <p:nvSpPr>
          <p:cNvPr id="4" name="Slide Number Placeholder 3"/>
          <p:cNvSpPr>
            <a:spLocks noGrp="1"/>
          </p:cNvSpPr>
          <p:nvPr>
            <p:ph type="sldNum" sz="quarter" idx="10"/>
          </p:nvPr>
        </p:nvSpPr>
        <p:spPr/>
        <p:txBody>
          <a:bodyPr/>
          <a:lstStyle/>
          <a:p>
            <a:fld id="{10A29E61-899D-4DEC-B2DA-C928176A27CF}" type="slidenum">
              <a:rPr lang="en-AU" smtClean="0"/>
              <a:t>5</a:t>
            </a:fld>
            <a:endParaRPr lang="en-AU"/>
          </a:p>
        </p:txBody>
      </p:sp>
    </p:spTree>
    <p:extLst>
      <p:ext uri="{BB962C8B-B14F-4D97-AF65-F5344CB8AC3E}">
        <p14:creationId xmlns:p14="http://schemas.microsoft.com/office/powerpoint/2010/main" val="2598630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0A29E61-899D-4DEC-B2DA-C928176A27CF}" type="slidenum">
              <a:rPr lang="en-AU" smtClean="0"/>
              <a:t>6</a:t>
            </a:fld>
            <a:endParaRPr lang="en-AU"/>
          </a:p>
        </p:txBody>
      </p:sp>
    </p:spTree>
    <p:extLst>
      <p:ext uri="{BB962C8B-B14F-4D97-AF65-F5344CB8AC3E}">
        <p14:creationId xmlns:p14="http://schemas.microsoft.com/office/powerpoint/2010/main" val="1909065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0A29E61-899D-4DEC-B2DA-C928176A27CF}" type="slidenum">
              <a:rPr lang="en-AU" smtClean="0"/>
              <a:t>7</a:t>
            </a:fld>
            <a:endParaRPr lang="en-AU"/>
          </a:p>
        </p:txBody>
      </p:sp>
    </p:spTree>
    <p:extLst>
      <p:ext uri="{BB962C8B-B14F-4D97-AF65-F5344CB8AC3E}">
        <p14:creationId xmlns:p14="http://schemas.microsoft.com/office/powerpoint/2010/main" val="265548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Key points are:</a:t>
            </a:r>
          </a:p>
          <a:p>
            <a:pPr marL="171450" indent="-171450">
              <a:buFontTx/>
              <a:buChar char="-"/>
            </a:pPr>
            <a:r>
              <a:rPr lang="en-AU" baseline="0" dirty="0"/>
              <a:t>Created to allow areas to focus on what they should be delivering and doing it well. It means the engagement students have with each area is meaningful, avoids duplication and allows the forming of connections and relationships</a:t>
            </a:r>
          </a:p>
          <a:p>
            <a:pPr marL="171450" indent="-171450">
              <a:buFontTx/>
              <a:buChar char="-"/>
            </a:pPr>
            <a:r>
              <a:rPr lang="en-AU" baseline="0" dirty="0"/>
              <a:t>It provides spaces to collaborate, learn from each other and avoid duplication (both for the above reason of focusing on your specific info or task) but also through the clear sharing of info with the annual transition plans</a:t>
            </a:r>
          </a:p>
          <a:p>
            <a:pPr marL="171450" indent="-171450">
              <a:buFontTx/>
              <a:buChar char="-"/>
            </a:pPr>
            <a:r>
              <a:rPr lang="en-AU" baseline="0" dirty="0"/>
              <a:t>Authority and responsibility – because now someone has a responsibility to ensure certain things happen, there is accountability to what is done across the </a:t>
            </a:r>
            <a:r>
              <a:rPr lang="en-AU" baseline="0" dirty="0" err="1"/>
              <a:t>uni</a:t>
            </a:r>
            <a:r>
              <a:rPr lang="en-AU" baseline="0" dirty="0"/>
              <a:t> that is whole of </a:t>
            </a:r>
            <a:r>
              <a:rPr lang="en-AU" baseline="0" dirty="0" err="1"/>
              <a:t>uni</a:t>
            </a:r>
            <a:r>
              <a:rPr lang="en-AU" baseline="0" dirty="0"/>
              <a:t> instead of siloed</a:t>
            </a:r>
          </a:p>
          <a:p>
            <a:pPr marL="171450" indent="-171450">
              <a:buFontTx/>
              <a:buChar char="-"/>
            </a:pPr>
            <a:r>
              <a:rPr lang="en-AU" baseline="0" dirty="0"/>
              <a:t>It provides both whole of university and area specific evaluation and feedback on impact of activities to enact continuous improve through praxis</a:t>
            </a:r>
            <a:endParaRPr lang="en-AU" dirty="0"/>
          </a:p>
        </p:txBody>
      </p:sp>
      <p:sp>
        <p:nvSpPr>
          <p:cNvPr id="4" name="Slide Number Placeholder 3"/>
          <p:cNvSpPr>
            <a:spLocks noGrp="1"/>
          </p:cNvSpPr>
          <p:nvPr>
            <p:ph type="sldNum" sz="quarter" idx="10"/>
          </p:nvPr>
        </p:nvSpPr>
        <p:spPr/>
        <p:txBody>
          <a:bodyPr/>
          <a:lstStyle/>
          <a:p>
            <a:fld id="{10A29E61-899D-4DEC-B2DA-C928176A27CF}" type="slidenum">
              <a:rPr lang="en-AU" smtClean="0"/>
              <a:t>9</a:t>
            </a:fld>
            <a:endParaRPr lang="en-AU"/>
          </a:p>
        </p:txBody>
      </p:sp>
    </p:spTree>
    <p:extLst>
      <p:ext uri="{BB962C8B-B14F-4D97-AF65-F5344CB8AC3E}">
        <p14:creationId xmlns:p14="http://schemas.microsoft.com/office/powerpoint/2010/main" val="4157692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In curriculum is organic growth through educating academics into the shared language of what they’re already doing, the impact it can have, and resources to make it easy for base level embedding combined with </a:t>
            </a:r>
            <a:r>
              <a:rPr lang="en-AU" baseline="0" dirty="0" err="1"/>
              <a:t>CoP</a:t>
            </a:r>
            <a:r>
              <a:rPr lang="en-AU" baseline="0" dirty="0"/>
              <a:t> to support development, sharing of ideas, networking between professional and academics staff and growth for all </a:t>
            </a:r>
            <a:endParaRPr lang="en-AU" dirty="0"/>
          </a:p>
        </p:txBody>
      </p:sp>
      <p:sp>
        <p:nvSpPr>
          <p:cNvPr id="4" name="Slide Number Placeholder 3"/>
          <p:cNvSpPr>
            <a:spLocks noGrp="1"/>
          </p:cNvSpPr>
          <p:nvPr>
            <p:ph type="sldNum" sz="quarter" idx="10"/>
          </p:nvPr>
        </p:nvSpPr>
        <p:spPr/>
        <p:txBody>
          <a:bodyPr/>
          <a:lstStyle/>
          <a:p>
            <a:fld id="{10A29E61-899D-4DEC-B2DA-C928176A27CF}" type="slidenum">
              <a:rPr lang="en-AU" smtClean="0"/>
              <a:t>10</a:t>
            </a:fld>
            <a:endParaRPr lang="en-AU"/>
          </a:p>
        </p:txBody>
      </p:sp>
    </p:spTree>
    <p:extLst>
      <p:ext uri="{BB962C8B-B14F-4D97-AF65-F5344CB8AC3E}">
        <p14:creationId xmlns:p14="http://schemas.microsoft.com/office/powerpoint/2010/main" val="3176748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425450" y="373063"/>
            <a:ext cx="6120000" cy="3960000"/>
          </a:xfrm>
        </p:spPr>
        <p:txBody>
          <a:bodyPr/>
          <a:lstStyle>
            <a:lvl1pPr>
              <a:lnSpc>
                <a:spcPct val="80000"/>
              </a:lnSpc>
              <a:spcBef>
                <a:spcPts val="0"/>
              </a:spcBef>
              <a:spcAft>
                <a:spcPts val="2835"/>
              </a:spcAft>
              <a:defRPr sz="6400" cap="all" baseline="0"/>
            </a:lvl1pPr>
            <a:lvl2pPr>
              <a:defRPr sz="1800">
                <a:solidFill>
                  <a:schemeClr val="accent1"/>
                </a:solidFill>
              </a:defRPr>
            </a:lvl2pPr>
          </a:lstStyle>
          <a:p>
            <a:pPr lvl="0"/>
            <a:r>
              <a:rPr lang="en-US"/>
              <a:t>Edit Master text styles</a:t>
            </a:r>
          </a:p>
          <a:p>
            <a:pPr lvl="1"/>
            <a:r>
              <a:rPr lang="en-US"/>
              <a:t>Second level</a:t>
            </a:r>
          </a:p>
        </p:txBody>
      </p:sp>
      <p:pic>
        <p:nvPicPr>
          <p:cNvPr id="11" name="Picture 10">
            <a:extLst>
              <a:ext uri="{FF2B5EF4-FFF2-40B4-BE49-F238E27FC236}">
                <a16:creationId xmlns:a16="http://schemas.microsoft.com/office/drawing/2014/main" id="{2ED46DD6-3FEF-4E8E-852D-6AB87C9AEE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400" y="0"/>
            <a:ext cx="1736846" cy="5143500"/>
          </a:xfrm>
          <a:prstGeom prst="rect">
            <a:avLst/>
          </a:prstGeom>
        </p:spPr>
      </p:pic>
    </p:spTree>
    <p:extLst>
      <p:ext uri="{BB962C8B-B14F-4D97-AF65-F5344CB8AC3E}">
        <p14:creationId xmlns:p14="http://schemas.microsoft.com/office/powerpoint/2010/main" val="35685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ort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76000"/>
          </a:xfrm>
        </p:spPr>
        <p:txBody>
          <a:bodyPr numCol="1" spcCol="180000">
            <a:noAutofit/>
          </a:bodyPr>
          <a:lstStyle>
            <a:lvl1pPr>
              <a:defRPr sz="1400">
                <a:solidFill>
                  <a:schemeClr val="accent1"/>
                </a:solidFill>
                <a:latin typeface="+mj-lt"/>
              </a:defRPr>
            </a:lvl1pPr>
            <a:lvl2pPr>
              <a:defRPr sz="1100"/>
            </a:lvl2pPr>
            <a:lvl3pPr marL="90000" indent="-90000">
              <a:defRPr sz="1100"/>
            </a:lvl3pPr>
            <a:lvl4pPr marL="180000" indent="-90000">
              <a:defRPr sz="1100"/>
            </a:lvl4pPr>
            <a:lvl5pPr marL="270000" indent="-90000">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8" name="Text Placeholder 7">
            <a:extLst>
              <a:ext uri="{FF2B5EF4-FFF2-40B4-BE49-F238E27FC236}">
                <a16:creationId xmlns:a16="http://schemas.microsoft.com/office/drawing/2014/main" id="{D931932D-C811-4ADE-9CBC-C6F97F4734F5}"/>
              </a:ext>
            </a:extLst>
          </p:cNvPr>
          <p:cNvSpPr>
            <a:spLocks noGrp="1"/>
          </p:cNvSpPr>
          <p:nvPr>
            <p:ph type="body" sz="quarter" idx="13"/>
          </p:nvPr>
        </p:nvSpPr>
        <p:spPr>
          <a:xfrm>
            <a:off x="324000" y="324000"/>
            <a:ext cx="2520000" cy="3006725"/>
          </a:xfrm>
        </p:spPr>
        <p:txBody>
          <a:bodyPr/>
          <a:lstStyle>
            <a:lvl1pPr>
              <a:lnSpc>
                <a:spcPct val="80000"/>
              </a:lnSpc>
              <a:spcBef>
                <a:spcPts val="0"/>
              </a:spcBef>
              <a:spcAft>
                <a:spcPts val="1800"/>
              </a:spcAft>
              <a:defRPr sz="3600"/>
            </a:lvl1pPr>
            <a:lvl2pPr>
              <a:defRPr sz="1800">
                <a:solidFill>
                  <a:schemeClr val="tx1"/>
                </a:solidFill>
              </a:defRPr>
            </a:lvl2pPr>
            <a:lvl3pPr>
              <a:defRPr sz="3600"/>
            </a:lvl3pPr>
            <a:lvl4pPr>
              <a:defRPr sz="3600"/>
            </a:lvl4pPr>
            <a:lvl5pPr>
              <a:defRPr sz="36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307276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conten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40000"/>
          </a:xfrm>
        </p:spPr>
        <p:txBody>
          <a:bodyPr numCol="2" spcCol="180000">
            <a:noAutofit/>
          </a:bodyPr>
          <a:lstStyle>
            <a:lvl1pPr>
              <a:defRPr sz="8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4" name="Text Placeholder 3">
            <a:extLst>
              <a:ext uri="{FF2B5EF4-FFF2-40B4-BE49-F238E27FC236}">
                <a16:creationId xmlns:a16="http://schemas.microsoft.com/office/drawing/2014/main" id="{B8587F0A-3EF9-46A9-A8FF-9715CF092942}"/>
              </a:ext>
            </a:extLst>
          </p:cNvPr>
          <p:cNvSpPr>
            <a:spLocks noGrp="1"/>
          </p:cNvSpPr>
          <p:nvPr>
            <p:ph type="body" sz="quarter" idx="13"/>
          </p:nvPr>
        </p:nvSpPr>
        <p:spPr>
          <a:xfrm>
            <a:off x="323850" y="324000"/>
            <a:ext cx="2520000" cy="4140000"/>
          </a:xfrm>
        </p:spPr>
        <p:txBody>
          <a:bodyPr/>
          <a:lstStyle>
            <a:lvl1pPr>
              <a:lnSpc>
                <a:spcPct val="80000"/>
              </a:lnSpc>
              <a:defRPr sz="3600">
                <a:solidFill>
                  <a:schemeClr val="accent1"/>
                </a:solidFill>
              </a:defRPr>
            </a:lvl1pPr>
            <a:lvl2pPr>
              <a:spcAft>
                <a:spcPts val="1200"/>
              </a:spcAft>
              <a:defRPr sz="1800">
                <a:solidFill>
                  <a:schemeClr val="tx1"/>
                </a:solidFill>
              </a:defRPr>
            </a:lvl2pPr>
            <a:lvl3pPr>
              <a:buNone/>
              <a:defRPr/>
            </a:lvl3pPr>
            <a:lvl4pPr marL="179388" indent="-179388">
              <a:buFont typeface="Arial" panose="020B0604020202020204" pitchFamily="34" charset="0"/>
              <a:buChar char="•"/>
              <a:defRPr/>
            </a:lvl4pPr>
            <a:lvl5pPr marL="357188" indent="-179388">
              <a:buFont typeface="Times New Roman" panose="02020603050405020304" pitchFamily="18"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444000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maller left, conten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40000"/>
          </a:xfrm>
        </p:spPr>
        <p:txBody>
          <a:bodyPr numCol="2" spcCol="180000">
            <a:noAutofit/>
          </a:bodyPr>
          <a:lstStyle>
            <a:lvl1pPr>
              <a:defRPr sz="8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4" name="Text Placeholder 3">
            <a:extLst>
              <a:ext uri="{FF2B5EF4-FFF2-40B4-BE49-F238E27FC236}">
                <a16:creationId xmlns:a16="http://schemas.microsoft.com/office/drawing/2014/main" id="{B8587F0A-3EF9-46A9-A8FF-9715CF092942}"/>
              </a:ext>
            </a:extLst>
          </p:cNvPr>
          <p:cNvSpPr>
            <a:spLocks noGrp="1"/>
          </p:cNvSpPr>
          <p:nvPr>
            <p:ph type="body" sz="quarter" idx="13"/>
          </p:nvPr>
        </p:nvSpPr>
        <p:spPr>
          <a:xfrm>
            <a:off x="323850" y="324000"/>
            <a:ext cx="2520000" cy="4140000"/>
          </a:xfrm>
        </p:spPr>
        <p:txBody>
          <a:bodyPr/>
          <a:lstStyle>
            <a:lvl1pPr>
              <a:lnSpc>
                <a:spcPct val="80000"/>
              </a:lnSpc>
              <a:defRPr sz="3600">
                <a:solidFill>
                  <a:schemeClr val="tx1"/>
                </a:solidFill>
              </a:defRPr>
            </a:lvl1pPr>
            <a:lvl2pPr>
              <a:spcAft>
                <a:spcPts val="1200"/>
              </a:spcAft>
              <a:defRPr sz="1800">
                <a:solidFill>
                  <a:schemeClr val="accent1"/>
                </a:solidFill>
              </a:defRPr>
            </a:lvl2pPr>
            <a:lvl3pPr>
              <a:buNone/>
              <a:defRPr sz="800"/>
            </a:lvl3pPr>
            <a:lvl4pPr marL="179388" indent="-179388">
              <a:buFont typeface="Arial" panose="020B0604020202020204" pitchFamily="34" charset="0"/>
              <a:buChar char="•"/>
              <a:defRPr sz="800"/>
            </a:lvl4pPr>
            <a:lvl5pPr marL="357188" indent="-179388">
              <a:buFont typeface="Times New Roman" panose="02020603050405020304" pitchFamily="18" charset="0"/>
              <a:buChar char="–"/>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899705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11" name="Text Placeholder 7">
            <a:extLst>
              <a:ext uri="{FF2B5EF4-FFF2-40B4-BE49-F238E27FC236}">
                <a16:creationId xmlns:a16="http://schemas.microsoft.com/office/drawing/2014/main" id="{94117324-6B4D-4511-9A09-354F37701177}"/>
              </a:ext>
            </a:extLst>
          </p:cNvPr>
          <p:cNvSpPr>
            <a:spLocks noGrp="1"/>
          </p:cNvSpPr>
          <p:nvPr>
            <p:ph type="body" sz="quarter" idx="13"/>
          </p:nvPr>
        </p:nvSpPr>
        <p:spPr>
          <a:xfrm>
            <a:off x="323850" y="324000"/>
            <a:ext cx="8459788" cy="1512887"/>
          </a:xfrm>
        </p:spPr>
        <p:txBody>
          <a:bodyPr/>
          <a:lstStyle>
            <a:lvl1pPr>
              <a:lnSpc>
                <a:spcPct val="80000"/>
              </a:lnSpc>
              <a:defRPr sz="3600">
                <a:solidFill>
                  <a:schemeClr val="accent1"/>
                </a:solidFill>
              </a:defRPr>
            </a:lvl1pPr>
            <a:lvl2pPr>
              <a:defRPr sz="1800"/>
            </a:lvl2pPr>
            <a:lvl3pPr>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3704076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image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00" y="1800000"/>
            <a:ext cx="3600000" cy="2700000"/>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323850" y="324000"/>
            <a:ext cx="3600000" cy="1512887"/>
          </a:xfrm>
        </p:spPr>
        <p:txBody>
          <a:bodyPr/>
          <a:lstStyle>
            <a:lvl1pPr>
              <a:lnSpc>
                <a:spcPct val="80000"/>
              </a:lnSpc>
              <a:defRPr sz="3600">
                <a:solidFill>
                  <a:schemeClr val="accent1"/>
                </a:solidFill>
              </a:defRPr>
            </a:lvl1pPr>
            <a:lvl2pPr>
              <a:defRPr sz="1800"/>
            </a:lvl2pPr>
            <a:lvl3pPr>
              <a:buNone/>
              <a:defRPr/>
            </a:lvl3pPr>
          </a:lstStyle>
          <a:p>
            <a:pPr lvl="0"/>
            <a:r>
              <a:rPr lang="en-US"/>
              <a:t>Edit Master text styles</a:t>
            </a:r>
          </a:p>
          <a:p>
            <a:pPr lvl="1"/>
            <a:r>
              <a:rPr lang="en-US"/>
              <a:t>Second level</a:t>
            </a:r>
          </a:p>
        </p:txBody>
      </p:sp>
      <p:cxnSp>
        <p:nvCxnSpPr>
          <p:cNvPr id="12" name="Straight Connector 11">
            <a:extLst>
              <a:ext uri="{FF2B5EF4-FFF2-40B4-BE49-F238E27FC236}">
                <a16:creationId xmlns:a16="http://schemas.microsoft.com/office/drawing/2014/main" id="{AE17CBD4-5DAE-4848-BC50-36416D91C4AD}"/>
              </a:ext>
            </a:extLst>
          </p:cNvPr>
          <p:cNvCxnSpPr/>
          <p:nvPr userDrawn="1"/>
        </p:nvCxnSpPr>
        <p:spPr>
          <a:xfrm>
            <a:off x="4572000" y="324000"/>
            <a:ext cx="0" cy="41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5256000" y="323850"/>
            <a:ext cx="3528000" cy="4104000"/>
          </a:xfrm>
        </p:spPr>
        <p:txBody>
          <a:bodyPr/>
          <a:lstStyle/>
          <a:p>
            <a:r>
              <a:rPr lang="en-US"/>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5112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Tree>
    <p:extLst>
      <p:ext uri="{BB962C8B-B14F-4D97-AF65-F5344CB8AC3E}">
        <p14:creationId xmlns:p14="http://schemas.microsoft.com/office/powerpoint/2010/main" val="2309347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left, tex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150" y="1080000"/>
            <a:ext cx="3600000" cy="3347538"/>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220000" y="324000"/>
            <a:ext cx="3600000" cy="1512887"/>
          </a:xfrm>
        </p:spPr>
        <p:txBody>
          <a:bodyPr/>
          <a:lstStyle>
            <a:lvl1pPr>
              <a:lnSpc>
                <a:spcPct val="80000"/>
              </a:lnSpc>
              <a:defRPr sz="3600">
                <a:solidFill>
                  <a:schemeClr val="tx1"/>
                </a:solidFill>
              </a:defRPr>
            </a:lvl1pPr>
            <a:lvl2pPr>
              <a:defRPr sz="1800">
                <a:solidFill>
                  <a:schemeClr val="accent1"/>
                </a:solidFill>
              </a:defRPr>
            </a:lvl2pPr>
            <a:lvl3pPr>
              <a:buNone/>
              <a:defRPr/>
            </a:lvl3pPr>
          </a:lstStyle>
          <a:p>
            <a:pPr lvl="0"/>
            <a:r>
              <a:rPr lang="en-US"/>
              <a:t>Edit Master text styles</a:t>
            </a:r>
          </a:p>
          <a:p>
            <a:pPr lvl="1"/>
            <a:r>
              <a:rPr lang="en-US"/>
              <a:t>Second level</a:t>
            </a:r>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cxnSp>
        <p:nvCxnSpPr>
          <p:cNvPr id="12" name="Straight Connector 11">
            <a:extLst>
              <a:ext uri="{FF2B5EF4-FFF2-40B4-BE49-F238E27FC236}">
                <a16:creationId xmlns:a16="http://schemas.microsoft.com/office/drawing/2014/main" id="{AE17CBD4-5DAE-4848-BC50-36416D91C4AD}"/>
              </a:ext>
            </a:extLst>
          </p:cNvPr>
          <p:cNvCxnSpPr/>
          <p:nvPr userDrawn="1"/>
        </p:nvCxnSpPr>
        <p:spPr>
          <a:xfrm>
            <a:off x="4572000" y="324000"/>
            <a:ext cx="0" cy="41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24000" y="323850"/>
            <a:ext cx="3528000" cy="4104000"/>
          </a:xfrm>
        </p:spPr>
        <p:txBody>
          <a:bodyPr/>
          <a:lstStyle/>
          <a:p>
            <a:r>
              <a:rPr lang="en-US"/>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3960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Tree>
    <p:extLst>
      <p:ext uri="{BB962C8B-B14F-4D97-AF65-F5344CB8AC3E}">
        <p14:creationId xmlns:p14="http://schemas.microsoft.com/office/powerpoint/2010/main" val="300226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large image righ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132000" y="323850"/>
            <a:ext cx="5652000" cy="4104000"/>
          </a:xfrm>
        </p:spPr>
        <p:txBody>
          <a:bodyPr/>
          <a:lstStyle/>
          <a:p>
            <a:r>
              <a:rPr lang="en-US"/>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2952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
        <p:nvSpPr>
          <p:cNvPr id="13" name="Text Placeholder 3">
            <a:extLst>
              <a:ext uri="{FF2B5EF4-FFF2-40B4-BE49-F238E27FC236}">
                <a16:creationId xmlns:a16="http://schemas.microsoft.com/office/drawing/2014/main" id="{86B4478A-1BDA-4472-A289-4B0C4E795994}"/>
              </a:ext>
            </a:extLst>
          </p:cNvPr>
          <p:cNvSpPr>
            <a:spLocks noGrp="1"/>
          </p:cNvSpPr>
          <p:nvPr>
            <p:ph type="body" sz="quarter" idx="13"/>
          </p:nvPr>
        </p:nvSpPr>
        <p:spPr>
          <a:xfrm>
            <a:off x="323850" y="324000"/>
            <a:ext cx="2160000" cy="4140000"/>
          </a:xfrm>
        </p:spPr>
        <p:txBody>
          <a:bodyPr/>
          <a:lstStyle>
            <a:lvl1pPr>
              <a:lnSpc>
                <a:spcPct val="80000"/>
              </a:lnSpc>
              <a:defRPr sz="3600">
                <a:solidFill>
                  <a:schemeClr val="tx1"/>
                </a:solidFill>
              </a:defRPr>
            </a:lvl1pPr>
            <a:lvl2pPr>
              <a:spcAft>
                <a:spcPts val="1200"/>
              </a:spcAft>
              <a:defRPr sz="1800">
                <a:solidFill>
                  <a:schemeClr val="accent1"/>
                </a:solidFill>
              </a:defRPr>
            </a:lvl2pPr>
            <a:lvl3pPr>
              <a:buNone/>
              <a:defRPr sz="800"/>
            </a:lvl3pPr>
            <a:lvl4pPr marL="179388" indent="-179388">
              <a:buFont typeface="Arial" panose="020B0604020202020204" pitchFamily="34" charset="0"/>
              <a:buChar char="•"/>
              <a:defRPr sz="800"/>
            </a:lvl4pPr>
            <a:lvl5pPr marL="357188" indent="-179388">
              <a:buFont typeface="Times New Roman" panose="02020603050405020304" pitchFamily="18" charset="0"/>
              <a:buChar char="–"/>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188945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dirty="0"/>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8460000" cy="4104000"/>
          </a:xfrm>
        </p:spPr>
        <p:txBody>
          <a:bodyPr/>
          <a:lstStyle/>
          <a:p>
            <a:r>
              <a:rPr lang="en-US"/>
              <a:t>Click icon to add picture</a:t>
            </a:r>
            <a:endParaRPr lang="en-AU"/>
          </a:p>
        </p:txBody>
      </p:sp>
      <p:sp>
        <p:nvSpPr>
          <p:cNvPr id="9" name="Text Placeholder 15">
            <a:extLst>
              <a:ext uri="{FF2B5EF4-FFF2-40B4-BE49-F238E27FC236}">
                <a16:creationId xmlns:a16="http://schemas.microsoft.com/office/drawing/2014/main" id="{F005714D-B845-45B5-AB70-7040C7217277}"/>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Tree>
    <p:extLst>
      <p:ext uri="{BB962C8B-B14F-4D97-AF65-F5344CB8AC3E}">
        <p14:creationId xmlns:p14="http://schemas.microsoft.com/office/powerpoint/2010/main" val="3011687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images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dirty="0"/>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4104000" cy="4104000"/>
          </a:xfrm>
        </p:spPr>
        <p:txBody>
          <a:bodyPr/>
          <a:lstStyle/>
          <a:p>
            <a:r>
              <a:rPr lang="en-US"/>
              <a:t>Click icon to add picture</a:t>
            </a:r>
            <a:endParaRPr lang="en-AU"/>
          </a:p>
        </p:txBody>
      </p:sp>
      <p:sp>
        <p:nvSpPr>
          <p:cNvPr id="9" name="Text Placeholder 15">
            <a:extLst>
              <a:ext uri="{FF2B5EF4-FFF2-40B4-BE49-F238E27FC236}">
                <a16:creationId xmlns:a16="http://schemas.microsoft.com/office/drawing/2014/main" id="{5CD301A0-52A4-469E-ACAD-84A14A2181F2}"/>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
        <p:nvSpPr>
          <p:cNvPr id="10" name="Picture Placeholder 7">
            <a:extLst>
              <a:ext uri="{FF2B5EF4-FFF2-40B4-BE49-F238E27FC236}">
                <a16:creationId xmlns:a16="http://schemas.microsoft.com/office/drawing/2014/main" id="{46B417A0-A601-4DF8-833D-2F1065E5A80D}"/>
              </a:ext>
            </a:extLst>
          </p:cNvPr>
          <p:cNvSpPr>
            <a:spLocks noGrp="1"/>
          </p:cNvSpPr>
          <p:nvPr>
            <p:ph type="pic" sz="quarter" idx="16"/>
          </p:nvPr>
        </p:nvSpPr>
        <p:spPr>
          <a:xfrm>
            <a:off x="4680000" y="324000"/>
            <a:ext cx="4104000" cy="4104000"/>
          </a:xfrm>
        </p:spPr>
        <p:txBody>
          <a:bodyPr/>
          <a:lstStyle/>
          <a:p>
            <a:r>
              <a:rPr lang="en-US"/>
              <a:t>Click icon to add picture</a:t>
            </a:r>
            <a:endParaRPr lang="en-AU"/>
          </a:p>
        </p:txBody>
      </p:sp>
      <p:sp>
        <p:nvSpPr>
          <p:cNvPr id="11" name="Text Placeholder 15">
            <a:extLst>
              <a:ext uri="{FF2B5EF4-FFF2-40B4-BE49-F238E27FC236}">
                <a16:creationId xmlns:a16="http://schemas.microsoft.com/office/drawing/2014/main" id="{C8112A07-2578-4C64-9E60-0E0913ABA16B}"/>
              </a:ext>
            </a:extLst>
          </p:cNvPr>
          <p:cNvSpPr>
            <a:spLocks noGrp="1"/>
          </p:cNvSpPr>
          <p:nvPr>
            <p:ph type="body" sz="quarter" idx="17" hasCustomPrompt="1"/>
          </p:nvPr>
        </p:nvSpPr>
        <p:spPr>
          <a:xfrm>
            <a:off x="4536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Tree>
    <p:extLst>
      <p:ext uri="{BB962C8B-B14F-4D97-AF65-F5344CB8AC3E}">
        <p14:creationId xmlns:p14="http://schemas.microsoft.com/office/powerpoint/2010/main" val="224898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staggered image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dirty="0"/>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3528000" cy="4104000"/>
          </a:xfrm>
        </p:spPr>
        <p:txBody>
          <a:bodyPr/>
          <a:lstStyle/>
          <a:p>
            <a:r>
              <a:rPr lang="en-US"/>
              <a:t>Click icon to add picture</a:t>
            </a:r>
            <a:endParaRPr lang="en-AU"/>
          </a:p>
        </p:txBody>
      </p:sp>
      <p:sp>
        <p:nvSpPr>
          <p:cNvPr id="9" name="Text Placeholder 15">
            <a:extLst>
              <a:ext uri="{FF2B5EF4-FFF2-40B4-BE49-F238E27FC236}">
                <a16:creationId xmlns:a16="http://schemas.microsoft.com/office/drawing/2014/main" id="{5CD301A0-52A4-469E-ACAD-84A14A2181F2}"/>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
        <p:nvSpPr>
          <p:cNvPr id="10" name="Picture Placeholder 7">
            <a:extLst>
              <a:ext uri="{FF2B5EF4-FFF2-40B4-BE49-F238E27FC236}">
                <a16:creationId xmlns:a16="http://schemas.microsoft.com/office/drawing/2014/main" id="{46B417A0-A601-4DF8-833D-2F1065E5A80D}"/>
              </a:ext>
            </a:extLst>
          </p:cNvPr>
          <p:cNvSpPr>
            <a:spLocks noGrp="1"/>
          </p:cNvSpPr>
          <p:nvPr>
            <p:ph type="pic" sz="quarter" idx="16"/>
          </p:nvPr>
        </p:nvSpPr>
        <p:spPr>
          <a:xfrm>
            <a:off x="4572000" y="324000"/>
            <a:ext cx="3528000" cy="2304000"/>
          </a:xfrm>
        </p:spPr>
        <p:txBody>
          <a:bodyPr/>
          <a:lstStyle/>
          <a:p>
            <a:r>
              <a:rPr lang="en-US"/>
              <a:t>Click icon to add picture</a:t>
            </a:r>
            <a:endParaRPr lang="en-AU"/>
          </a:p>
        </p:txBody>
      </p:sp>
      <p:sp>
        <p:nvSpPr>
          <p:cNvPr id="11" name="Text Placeholder 15">
            <a:extLst>
              <a:ext uri="{FF2B5EF4-FFF2-40B4-BE49-F238E27FC236}">
                <a16:creationId xmlns:a16="http://schemas.microsoft.com/office/drawing/2014/main" id="{C8112A07-2578-4C64-9E60-0E0913ABA16B}"/>
              </a:ext>
            </a:extLst>
          </p:cNvPr>
          <p:cNvSpPr>
            <a:spLocks noGrp="1"/>
          </p:cNvSpPr>
          <p:nvPr>
            <p:ph type="body" sz="quarter" idx="17" hasCustomPrompt="1"/>
          </p:nvPr>
        </p:nvSpPr>
        <p:spPr>
          <a:xfrm>
            <a:off x="4428000" y="324000"/>
            <a:ext cx="108000" cy="2304000"/>
          </a:xfrm>
        </p:spPr>
        <p:txBody>
          <a:bodyPr vert="vert270" anchor="t"/>
          <a:lstStyle>
            <a:lvl1pPr>
              <a:defRPr sz="600">
                <a:solidFill>
                  <a:schemeClr val="tx1"/>
                </a:solidFill>
                <a:latin typeface="+mn-lt"/>
              </a:defRPr>
            </a:lvl1pPr>
          </a:lstStyle>
          <a:p>
            <a:pPr lvl="0"/>
            <a:r>
              <a:rPr lang="en-US" dirty="0"/>
              <a:t>Image credit here</a:t>
            </a:r>
          </a:p>
        </p:txBody>
      </p:sp>
      <p:sp>
        <p:nvSpPr>
          <p:cNvPr id="12" name="Picture Placeholder 7">
            <a:extLst>
              <a:ext uri="{FF2B5EF4-FFF2-40B4-BE49-F238E27FC236}">
                <a16:creationId xmlns:a16="http://schemas.microsoft.com/office/drawing/2014/main" id="{55C4169D-51A2-418E-95CB-AE67319994E9}"/>
              </a:ext>
            </a:extLst>
          </p:cNvPr>
          <p:cNvSpPr>
            <a:spLocks noGrp="1"/>
          </p:cNvSpPr>
          <p:nvPr>
            <p:ph type="pic" sz="quarter" idx="18"/>
          </p:nvPr>
        </p:nvSpPr>
        <p:spPr>
          <a:xfrm>
            <a:off x="6660000" y="2916000"/>
            <a:ext cx="2124000" cy="1476000"/>
          </a:xfrm>
        </p:spPr>
        <p:txBody>
          <a:bodyPr/>
          <a:lstStyle/>
          <a:p>
            <a:r>
              <a:rPr lang="en-US"/>
              <a:t>Click icon to add picture</a:t>
            </a:r>
            <a:endParaRPr lang="en-AU"/>
          </a:p>
        </p:txBody>
      </p:sp>
      <p:sp>
        <p:nvSpPr>
          <p:cNvPr id="13" name="Text Placeholder 15">
            <a:extLst>
              <a:ext uri="{FF2B5EF4-FFF2-40B4-BE49-F238E27FC236}">
                <a16:creationId xmlns:a16="http://schemas.microsoft.com/office/drawing/2014/main" id="{651BCC0A-46D4-42B0-987C-A33E38A571C3}"/>
              </a:ext>
            </a:extLst>
          </p:cNvPr>
          <p:cNvSpPr>
            <a:spLocks noGrp="1"/>
          </p:cNvSpPr>
          <p:nvPr>
            <p:ph type="body" sz="quarter" idx="19" hasCustomPrompt="1"/>
          </p:nvPr>
        </p:nvSpPr>
        <p:spPr>
          <a:xfrm>
            <a:off x="6523767" y="2916000"/>
            <a:ext cx="108000" cy="1476000"/>
          </a:xfrm>
        </p:spPr>
        <p:txBody>
          <a:bodyPr vert="vert270" anchor="t"/>
          <a:lstStyle>
            <a:lvl1pPr>
              <a:defRPr sz="600">
                <a:solidFill>
                  <a:schemeClr val="tx1"/>
                </a:solidFill>
                <a:latin typeface="+mn-lt"/>
              </a:defRPr>
            </a:lvl1pPr>
          </a:lstStyle>
          <a:p>
            <a:pPr lvl="0"/>
            <a:r>
              <a:rPr lang="en-US" dirty="0"/>
              <a:t>Image credit here</a:t>
            </a:r>
          </a:p>
        </p:txBody>
      </p:sp>
    </p:spTree>
    <p:extLst>
      <p:ext uri="{BB962C8B-B14F-4D97-AF65-F5344CB8AC3E}">
        <p14:creationId xmlns:p14="http://schemas.microsoft.com/office/powerpoint/2010/main" val="179250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1295999" y="373063"/>
            <a:ext cx="7523999" cy="3274027"/>
          </a:xfrm>
        </p:spPr>
        <p:txBody>
          <a:bodyPr/>
          <a:lstStyle>
            <a:lvl1pPr>
              <a:lnSpc>
                <a:spcPct val="80000"/>
              </a:lnSpc>
              <a:spcBef>
                <a:spcPts val="0"/>
              </a:spcBef>
              <a:spcAft>
                <a:spcPts val="2835"/>
              </a:spcAft>
              <a:defRPr sz="6400" cap="all" baseline="0">
                <a:solidFill>
                  <a:schemeClr val="tx1"/>
                </a:solidFill>
              </a:defRPr>
            </a:lvl1pPr>
            <a:lvl2pPr>
              <a:defRPr sz="1800">
                <a:solidFill>
                  <a:schemeClr val="accent1"/>
                </a:solidFill>
              </a:defRPr>
            </a:lvl2pPr>
          </a:lstStyle>
          <a:p>
            <a:pPr lvl="0"/>
            <a:r>
              <a:rPr lang="en-US"/>
              <a:t>Edit Master text styles</a:t>
            </a:r>
          </a:p>
          <a:p>
            <a:pPr lvl="1"/>
            <a:r>
              <a:rPr lang="en-US"/>
              <a:t>Second level</a:t>
            </a:r>
          </a:p>
        </p:txBody>
      </p:sp>
      <p:sp>
        <p:nvSpPr>
          <p:cNvPr id="3" name="Picture Placeholder 2">
            <a:extLst>
              <a:ext uri="{FF2B5EF4-FFF2-40B4-BE49-F238E27FC236}">
                <a16:creationId xmlns:a16="http://schemas.microsoft.com/office/drawing/2014/main" id="{B46A049C-4F69-43AF-8C8B-0B56DA46CD4A}"/>
              </a:ext>
            </a:extLst>
          </p:cNvPr>
          <p:cNvSpPr>
            <a:spLocks noGrp="1"/>
          </p:cNvSpPr>
          <p:nvPr>
            <p:ph type="pic" sz="quarter" idx="14"/>
          </p:nvPr>
        </p:nvSpPr>
        <p:spPr>
          <a:xfrm>
            <a:off x="4571999" y="2196000"/>
            <a:ext cx="4248000" cy="2592000"/>
          </a:xfrm>
        </p:spPr>
        <p:txBody>
          <a:bodyPr/>
          <a:lstStyle/>
          <a:p>
            <a:r>
              <a:rPr lang="en-US"/>
              <a:t>Click icon to add picture</a:t>
            </a:r>
            <a:endParaRPr lang="en-AU"/>
          </a:p>
        </p:txBody>
      </p:sp>
      <p:pic>
        <p:nvPicPr>
          <p:cNvPr id="4" name="Picture 3">
            <a:extLst>
              <a:ext uri="{FF2B5EF4-FFF2-40B4-BE49-F238E27FC236}">
                <a16:creationId xmlns:a16="http://schemas.microsoft.com/office/drawing/2014/main" id="{6BC2CD92-94A0-4183-91AF-1A31B8F162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6" y="0"/>
            <a:ext cx="1736846" cy="5143500"/>
          </a:xfrm>
          <a:prstGeom prst="rect">
            <a:avLst/>
          </a:prstGeom>
        </p:spPr>
      </p:pic>
    </p:spTree>
    <p:extLst>
      <p:ext uri="{BB962C8B-B14F-4D97-AF65-F5344CB8AC3E}">
        <p14:creationId xmlns:p14="http://schemas.microsoft.com/office/powerpoint/2010/main" val="490461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with quot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472000" y="323999"/>
            <a:ext cx="3312000" cy="1980000"/>
          </a:xfrm>
        </p:spPr>
        <p:txBody>
          <a:bodyPr/>
          <a:lstStyle>
            <a:lvl1pPr>
              <a:lnSpc>
                <a:spcPct val="80000"/>
              </a:lnSpc>
              <a:defRPr sz="2000">
                <a:solidFill>
                  <a:schemeClr val="tx1"/>
                </a:solidFill>
              </a:defRPr>
            </a:lvl1pPr>
            <a:lvl2pPr>
              <a:defRPr sz="2000">
                <a:solidFill>
                  <a:schemeClr val="accent1"/>
                </a:solidFill>
              </a:defRPr>
            </a:lvl2pPr>
            <a:lvl3pPr>
              <a:buNone/>
              <a:defRPr/>
            </a:lvl3pPr>
          </a:lstStyle>
          <a:p>
            <a:pPr lvl="0"/>
            <a:r>
              <a:rPr lang="en-US"/>
              <a:t>Edit Master text styles</a:t>
            </a:r>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24000" y="323850"/>
            <a:ext cx="4104000" cy="4104000"/>
          </a:xfrm>
        </p:spPr>
        <p:txBody>
          <a:bodyPr/>
          <a:lstStyle/>
          <a:p>
            <a:r>
              <a:rPr lang="en-US"/>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5472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20045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old quote">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2664000" y="323999"/>
            <a:ext cx="4770000" cy="2880000"/>
          </a:xfrm>
        </p:spPr>
        <p:txBody>
          <a:bodyPr/>
          <a:lstStyle>
            <a:lvl1pPr>
              <a:lnSpc>
                <a:spcPct val="80000"/>
              </a:lnSpc>
              <a:defRPr sz="2800">
                <a:solidFill>
                  <a:schemeClr val="tx1"/>
                </a:solidFill>
              </a:defRPr>
            </a:lvl1pPr>
            <a:lvl2pPr>
              <a:defRPr sz="2000">
                <a:solidFill>
                  <a:schemeClr val="accent1"/>
                </a:solidFill>
              </a:defRPr>
            </a:lvl2pPr>
            <a:lvl3pPr>
              <a:buNone/>
              <a:defRPr/>
            </a:lvl3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2664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US"/>
              <a:t>Edit Master text styles</a:t>
            </a:r>
          </a:p>
          <a:p>
            <a:pPr lvl="1"/>
            <a:r>
              <a:rPr lang="en-US"/>
              <a:t>Second level</a:t>
            </a:r>
          </a:p>
        </p:txBody>
      </p:sp>
      <p:pic>
        <p:nvPicPr>
          <p:cNvPr id="15" name="Picture 14">
            <a:extLst>
              <a:ext uri="{FF2B5EF4-FFF2-40B4-BE49-F238E27FC236}">
                <a16:creationId xmlns:a16="http://schemas.microsoft.com/office/drawing/2014/main" id="{5CCBDA75-3AB1-4C8B-B29D-537B8B1FAC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Tree>
    <p:extLst>
      <p:ext uri="{BB962C8B-B14F-4D97-AF65-F5344CB8AC3E}">
        <p14:creationId xmlns:p14="http://schemas.microsoft.com/office/powerpoint/2010/main" val="208601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_quote">
    <p:bg>
      <p:bgRef idx="1001">
        <a:schemeClr val="bg2"/>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40000" y="323999"/>
            <a:ext cx="4770000" cy="2880000"/>
          </a:xfrm>
        </p:spPr>
        <p:txBody>
          <a:bodyPr/>
          <a:lstStyle>
            <a:lvl1pPr>
              <a:lnSpc>
                <a:spcPct val="80000"/>
              </a:lnSpc>
              <a:defRPr sz="2800">
                <a:solidFill>
                  <a:schemeClr val="tx1"/>
                </a:solidFill>
              </a:defRPr>
            </a:lvl1pPr>
            <a:lvl2pPr>
              <a:defRPr sz="2000">
                <a:solidFill>
                  <a:schemeClr val="accent1"/>
                </a:solidFill>
              </a:defRPr>
            </a:lvl2pPr>
            <a:lvl3pPr>
              <a:buNone/>
              <a:defRPr/>
            </a:lvl3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540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8237361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4000" y="1260000"/>
            <a:ext cx="3960000" cy="32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24000" y="1260000"/>
            <a:ext cx="3960000" cy="32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ANU SCHOOL OF LAW   |   PRESENTATION NAME GOES HERE</a:t>
            </a:r>
            <a:endParaRPr lang="en-AU"/>
          </a:p>
        </p:txBody>
      </p:sp>
      <p:sp>
        <p:nvSpPr>
          <p:cNvPr id="7" name="Slide Number Placeholder 6"/>
          <p:cNvSpPr>
            <a:spLocks noGrp="1"/>
          </p:cNvSpPr>
          <p:nvPr>
            <p:ph type="sldNum" sz="quarter" idx="12"/>
          </p:nvPr>
        </p:nvSpPr>
        <p:spPr/>
        <p:txBody>
          <a:bodyPr/>
          <a:lstStyle>
            <a:lvl1pPr algn="l">
              <a:defRPr/>
            </a:lvl1pPr>
          </a:lstStyle>
          <a:p>
            <a:fld id="{10A01DC5-1685-4615-8240-15192985C6A2}" type="slidenum">
              <a:rPr lang="en-AU" smtClean="0"/>
              <a:pPr/>
              <a:t>‹#›</a:t>
            </a:fld>
            <a:endParaRPr lang="en-AU" dirty="0"/>
          </a:p>
        </p:txBody>
      </p:sp>
      <p:sp>
        <p:nvSpPr>
          <p:cNvPr id="8" name="Date Placeholder 10">
            <a:extLst>
              <a:ext uri="{FF2B5EF4-FFF2-40B4-BE49-F238E27FC236}">
                <a16:creationId xmlns:a16="http://schemas.microsoft.com/office/drawing/2014/main" id="{CA85DCDF-C5A3-43A1-9E40-308CB7A5F96D}"/>
              </a:ext>
            </a:extLst>
          </p:cNvPr>
          <p:cNvSpPr>
            <a:spLocks noGrp="1"/>
          </p:cNvSpPr>
          <p:nvPr>
            <p:ph type="dt" sz="half" idx="13"/>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11" name="Text Placeholder 7">
            <a:extLst>
              <a:ext uri="{FF2B5EF4-FFF2-40B4-BE49-F238E27FC236}">
                <a16:creationId xmlns:a16="http://schemas.microsoft.com/office/drawing/2014/main" id="{0CF810F9-EC51-4622-9468-3349A7AFA499}"/>
              </a:ext>
            </a:extLst>
          </p:cNvPr>
          <p:cNvSpPr>
            <a:spLocks noGrp="1"/>
          </p:cNvSpPr>
          <p:nvPr>
            <p:ph type="body" sz="quarter" idx="14"/>
          </p:nvPr>
        </p:nvSpPr>
        <p:spPr>
          <a:xfrm>
            <a:off x="323850" y="324001"/>
            <a:ext cx="8459788" cy="936000"/>
          </a:xfrm>
        </p:spPr>
        <p:txBody>
          <a:bodyPr/>
          <a:lstStyle>
            <a:lvl1pPr>
              <a:lnSpc>
                <a:spcPct val="80000"/>
              </a:lnSpc>
              <a:defRPr sz="3600">
                <a:solidFill>
                  <a:schemeClr val="accent1"/>
                </a:solidFill>
              </a:defRPr>
            </a:lvl1pPr>
            <a:lvl2pPr>
              <a:defRPr sz="1800"/>
            </a:lvl2pPr>
            <a:lvl3pPr>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3016379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260872"/>
            <a:ext cx="3960000" cy="540000"/>
          </a:xfrm>
        </p:spPr>
        <p:txBody>
          <a:bodyPr anchor="ctr">
            <a:normAutofit/>
          </a:bodyPr>
          <a:lstStyle>
            <a:lvl1pPr marL="0" indent="0">
              <a:buNone/>
              <a:defRPr sz="1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24000" y="1800000"/>
            <a:ext cx="3960000" cy="2700000"/>
          </a:xfrm>
        </p:spPr>
        <p:txBody>
          <a:bodyPr>
            <a:normAutofit/>
          </a:bodyPr>
          <a:lstStyle>
            <a:lvl1pPr>
              <a:defRPr sz="12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4000" y="1260872"/>
            <a:ext cx="3960000" cy="540000"/>
          </a:xfrm>
        </p:spPr>
        <p:txBody>
          <a:bodyPr anchor="ctr">
            <a:normAutofit/>
          </a:bodyPr>
          <a:lstStyle>
            <a:lvl1pPr marL="0" indent="0">
              <a:buNone/>
              <a:defRPr sz="1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24000" y="1800000"/>
            <a:ext cx="3960000" cy="2700000"/>
          </a:xfrm>
        </p:spPr>
        <p:txBody>
          <a:bodyPr>
            <a:normAutofit/>
          </a:bodyPr>
          <a:lstStyle>
            <a:lvl1pPr>
              <a:defRPr sz="12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ANU SCHOOL OF LAW   |   PRESENTATION NAME GOES HERE</a:t>
            </a:r>
            <a:endParaRPr lang="en-AU"/>
          </a:p>
        </p:txBody>
      </p:sp>
      <p:sp>
        <p:nvSpPr>
          <p:cNvPr id="9" name="Slide Number Placeholder 8"/>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11" name="Date Placeholder 10">
            <a:extLst>
              <a:ext uri="{FF2B5EF4-FFF2-40B4-BE49-F238E27FC236}">
                <a16:creationId xmlns:a16="http://schemas.microsoft.com/office/drawing/2014/main" id="{314F034C-2451-4BE6-BB2F-13B71E82B300}"/>
              </a:ext>
            </a:extLst>
          </p:cNvPr>
          <p:cNvSpPr>
            <a:spLocks noGrp="1"/>
          </p:cNvSpPr>
          <p:nvPr>
            <p:ph type="dt" sz="half" idx="13"/>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14" name="Text Placeholder 7">
            <a:extLst>
              <a:ext uri="{FF2B5EF4-FFF2-40B4-BE49-F238E27FC236}">
                <a16:creationId xmlns:a16="http://schemas.microsoft.com/office/drawing/2014/main" id="{8FFA563F-7AE3-402E-9587-9C3CED7B3A93}"/>
              </a:ext>
            </a:extLst>
          </p:cNvPr>
          <p:cNvSpPr>
            <a:spLocks noGrp="1"/>
          </p:cNvSpPr>
          <p:nvPr>
            <p:ph type="body" sz="quarter" idx="14"/>
          </p:nvPr>
        </p:nvSpPr>
        <p:spPr>
          <a:xfrm>
            <a:off x="323850" y="324001"/>
            <a:ext cx="8459788" cy="936872"/>
          </a:xfrm>
        </p:spPr>
        <p:txBody>
          <a:bodyPr/>
          <a:lstStyle>
            <a:lvl1pPr>
              <a:lnSpc>
                <a:spcPct val="80000"/>
              </a:lnSpc>
              <a:defRPr sz="3600">
                <a:solidFill>
                  <a:schemeClr val="accent1"/>
                </a:solidFill>
              </a:defRPr>
            </a:lvl1pPr>
            <a:lvl2pPr>
              <a:defRPr sz="1800"/>
            </a:lvl2pPr>
            <a:lvl3pPr>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965956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ANU SCHOOL OF LAW   |   PRESENTATION NAME GOES HERE</a:t>
            </a:r>
            <a:endParaRPr lang="en-AU"/>
          </a:p>
        </p:txBody>
      </p:sp>
      <p:sp>
        <p:nvSpPr>
          <p:cNvPr id="5" name="Slide Number Placeholder 4"/>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6" name="Date Placeholder 10">
            <a:extLst>
              <a:ext uri="{FF2B5EF4-FFF2-40B4-BE49-F238E27FC236}">
                <a16:creationId xmlns:a16="http://schemas.microsoft.com/office/drawing/2014/main" id="{8CE9A8DC-B386-48E5-A2B7-FF03052B9392}"/>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9" name="Text Placeholder 7">
            <a:extLst>
              <a:ext uri="{FF2B5EF4-FFF2-40B4-BE49-F238E27FC236}">
                <a16:creationId xmlns:a16="http://schemas.microsoft.com/office/drawing/2014/main" id="{F515565A-8448-45B8-888E-3D8DE57354CA}"/>
              </a:ext>
            </a:extLst>
          </p:cNvPr>
          <p:cNvSpPr>
            <a:spLocks noGrp="1"/>
          </p:cNvSpPr>
          <p:nvPr>
            <p:ph type="body" sz="quarter" idx="13"/>
          </p:nvPr>
        </p:nvSpPr>
        <p:spPr>
          <a:xfrm>
            <a:off x="323850" y="324000"/>
            <a:ext cx="8459788" cy="1512887"/>
          </a:xfrm>
        </p:spPr>
        <p:txBody>
          <a:bodyPr/>
          <a:lstStyle>
            <a:lvl1pPr>
              <a:lnSpc>
                <a:spcPct val="80000"/>
              </a:lnSpc>
              <a:defRPr sz="3600">
                <a:solidFill>
                  <a:schemeClr val="accent1"/>
                </a:solidFill>
              </a:defRPr>
            </a:lvl1pPr>
            <a:lvl2pPr>
              <a:defRPr sz="1800"/>
            </a:lvl2pPr>
            <a:lvl3pPr>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1966851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dirty="0"/>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Tree>
    <p:extLst>
      <p:ext uri="{BB962C8B-B14F-4D97-AF65-F5344CB8AC3E}">
        <p14:creationId xmlns:p14="http://schemas.microsoft.com/office/powerpoint/2010/main" val="3039702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3131999" y="373063"/>
            <a:ext cx="5612607" cy="1702730"/>
          </a:xfrm>
        </p:spPr>
        <p:txBody>
          <a:bodyPr/>
          <a:lstStyle>
            <a:lvl1pPr>
              <a:lnSpc>
                <a:spcPct val="80000"/>
              </a:lnSpc>
              <a:spcBef>
                <a:spcPts val="0"/>
              </a:spcBef>
              <a:spcAft>
                <a:spcPts val="2835"/>
              </a:spcAft>
              <a:defRPr sz="6400" cap="all" baseline="0">
                <a:solidFill>
                  <a:schemeClr val="tx1"/>
                </a:solidFill>
              </a:defRPr>
            </a:lvl1pPr>
            <a:lvl2pPr>
              <a:lnSpc>
                <a:spcPct val="80000"/>
              </a:lnSpc>
              <a:defRPr sz="1800">
                <a:solidFill>
                  <a:schemeClr val="tx1"/>
                </a:solidFill>
              </a:defRPr>
            </a:lvl2pPr>
          </a:lstStyle>
          <a:p>
            <a:pPr lvl="0"/>
            <a:r>
              <a:rPr lang="en-US"/>
              <a:t>Edit Master text styles</a:t>
            </a:r>
          </a:p>
        </p:txBody>
      </p:sp>
      <p:sp>
        <p:nvSpPr>
          <p:cNvPr id="5" name="Text Placeholder 4">
            <a:extLst>
              <a:ext uri="{FF2B5EF4-FFF2-40B4-BE49-F238E27FC236}">
                <a16:creationId xmlns:a16="http://schemas.microsoft.com/office/drawing/2014/main" id="{B57B2C6D-31F3-4B5D-8AEA-D378B3F6B193}"/>
              </a:ext>
            </a:extLst>
          </p:cNvPr>
          <p:cNvSpPr>
            <a:spLocks noGrp="1"/>
          </p:cNvSpPr>
          <p:nvPr>
            <p:ph type="body" sz="quarter" idx="14"/>
          </p:nvPr>
        </p:nvSpPr>
        <p:spPr>
          <a:xfrm>
            <a:off x="3132138" y="1260000"/>
            <a:ext cx="5611812" cy="2921000"/>
          </a:xfrm>
        </p:spPr>
        <p:txBody>
          <a:bodyPr/>
          <a:lstStyle>
            <a:lvl1pPr>
              <a:spcAft>
                <a:spcPts val="2835"/>
              </a:spcAft>
              <a:defRPr sz="1800"/>
            </a:lvl1pPr>
            <a:lvl2pPr>
              <a:spcAft>
                <a:spcPts val="0"/>
              </a:spcAft>
              <a:defRPr sz="1200">
                <a:latin typeface="+mj-lt"/>
              </a:defRPr>
            </a:lvl2pPr>
            <a:lvl3pPr>
              <a:defRPr sz="1200"/>
            </a:lvl3pPr>
            <a:lvl4pPr>
              <a:defRPr sz="1200"/>
            </a:lvl4pPr>
            <a:lvl5pPr>
              <a:defRPr sz="1200"/>
            </a:lvl5pPr>
          </a:lstStyle>
          <a:p>
            <a:pPr lvl="0"/>
            <a:r>
              <a:rPr lang="en-US"/>
              <a:t>Edit Master text styles</a:t>
            </a:r>
          </a:p>
          <a:p>
            <a:pPr lvl="1"/>
            <a:r>
              <a:rPr lang="en-US"/>
              <a:t>Second level</a:t>
            </a:r>
          </a:p>
        </p:txBody>
      </p:sp>
      <p:pic>
        <p:nvPicPr>
          <p:cNvPr id="6" name="Picture 5">
            <a:extLst>
              <a:ext uri="{FF2B5EF4-FFF2-40B4-BE49-F238E27FC236}">
                <a16:creationId xmlns:a16="http://schemas.microsoft.com/office/drawing/2014/main" id="{CAEE533D-B90B-4984-80AF-6A213C6C34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6" y="0"/>
            <a:ext cx="1736846" cy="5143500"/>
          </a:xfrm>
          <a:prstGeom prst="rect">
            <a:avLst/>
          </a:prstGeom>
        </p:spPr>
      </p:pic>
    </p:spTree>
    <p:extLst>
      <p:ext uri="{BB962C8B-B14F-4D97-AF65-F5344CB8AC3E}">
        <p14:creationId xmlns:p14="http://schemas.microsoft.com/office/powerpoint/2010/main" val="11548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Black">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dirty="0"/>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accent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dirty="0"/>
              <a:t>#</a:t>
            </a:r>
            <a:endParaRPr lang="en-AU" dirty="0"/>
          </a:p>
        </p:txBody>
      </p:sp>
    </p:spTree>
    <p:extLst>
      <p:ext uri="{BB962C8B-B14F-4D97-AF65-F5344CB8AC3E}">
        <p14:creationId xmlns:p14="http://schemas.microsoft.com/office/powerpoint/2010/main" val="291818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Go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dirty="0"/>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dirty="0"/>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dirty="0"/>
              <a:t>#</a:t>
            </a:r>
            <a:endParaRPr lang="en-AU" dirty="0"/>
          </a:p>
        </p:txBody>
      </p:sp>
      <p:pic>
        <p:nvPicPr>
          <p:cNvPr id="18" name="Picture 17">
            <a:extLst>
              <a:ext uri="{FF2B5EF4-FFF2-40B4-BE49-F238E27FC236}">
                <a16:creationId xmlns:a16="http://schemas.microsoft.com/office/drawing/2014/main" id="{D95412E3-4376-4E7F-8689-900603DB69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Tree>
    <p:extLst>
      <p:ext uri="{BB962C8B-B14F-4D97-AF65-F5344CB8AC3E}">
        <p14:creationId xmlns:p14="http://schemas.microsoft.com/office/powerpoint/2010/main" val="343252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Image_DarkImag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dirty="0"/>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dirty="0"/>
              <a:t>#</a:t>
            </a:r>
            <a:endParaRPr lang="en-AU" dirty="0"/>
          </a:p>
        </p:txBody>
      </p:sp>
    </p:spTree>
    <p:extLst>
      <p:ext uri="{BB962C8B-B14F-4D97-AF65-F5344CB8AC3E}">
        <p14:creationId xmlns:p14="http://schemas.microsoft.com/office/powerpoint/2010/main" val="45892279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Image_Light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dirty="0"/>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dirty="0"/>
              <a:t>#</a:t>
            </a:r>
            <a:endParaRPr lang="en-AU" dirty="0"/>
          </a:p>
        </p:txBody>
      </p:sp>
      <p:pic>
        <p:nvPicPr>
          <p:cNvPr id="11" name="Picture 10">
            <a:extLst>
              <a:ext uri="{FF2B5EF4-FFF2-40B4-BE49-F238E27FC236}">
                <a16:creationId xmlns:a16="http://schemas.microsoft.com/office/drawing/2014/main" id="{04363311-D81E-4290-8966-289EB731CC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Tree>
    <p:extLst>
      <p:ext uri="{BB962C8B-B14F-4D97-AF65-F5344CB8AC3E}">
        <p14:creationId xmlns:p14="http://schemas.microsoft.com/office/powerpoint/2010/main" val="344259955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_1">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2880000" cy="3144414"/>
          </a:xfrm>
        </p:spPr>
        <p:txBody>
          <a:bodyPr/>
          <a:lstStyle>
            <a:lvl1pPr>
              <a:defRPr sz="4600"/>
            </a:lvl1pPr>
          </a:lstStyle>
          <a:p>
            <a:r>
              <a:rPr lang="en-US"/>
              <a:t>Click to edit Master title style</a:t>
            </a:r>
            <a:endParaRPr lang="en-US" dirty="0"/>
          </a:p>
        </p:txBody>
      </p:sp>
      <p:sp>
        <p:nvSpPr>
          <p:cNvPr id="3" name="Content Placeholder 2"/>
          <p:cNvSpPr>
            <a:spLocks noGrp="1"/>
          </p:cNvSpPr>
          <p:nvPr>
            <p:ph idx="1"/>
          </p:nvPr>
        </p:nvSpPr>
        <p:spPr>
          <a:xfrm>
            <a:off x="3852000" y="324000"/>
            <a:ext cx="4932000" cy="41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Tree>
    <p:extLst>
      <p:ext uri="{BB962C8B-B14F-4D97-AF65-F5344CB8AC3E}">
        <p14:creationId xmlns:p14="http://schemas.microsoft.com/office/powerpoint/2010/main" val="1004818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genda_2">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2520000" cy="3144414"/>
          </a:xfrm>
        </p:spPr>
        <p:txBody>
          <a:bodyPr/>
          <a:lstStyle>
            <a:lvl1pPr>
              <a:defRPr sz="4600"/>
            </a:lvl1pPr>
          </a:lstStyle>
          <a:p>
            <a:r>
              <a:rPr lang="en-US"/>
              <a:t>Click to edit Master title style</a:t>
            </a:r>
            <a:endParaRPr lang="en-US" dirty="0"/>
          </a:p>
        </p:txBody>
      </p:sp>
      <p:sp>
        <p:nvSpPr>
          <p:cNvPr id="3" name="Content Placeholder 2"/>
          <p:cNvSpPr>
            <a:spLocks noGrp="1"/>
          </p:cNvSpPr>
          <p:nvPr>
            <p:ph idx="1"/>
          </p:nvPr>
        </p:nvSpPr>
        <p:spPr>
          <a:xfrm>
            <a:off x="3132000" y="324000"/>
            <a:ext cx="5652000" cy="4140000"/>
          </a:xfrm>
        </p:spPr>
        <p:txBody>
          <a:bodyPr numCol="2" spcCol="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Tree>
    <p:extLst>
      <p:ext uri="{BB962C8B-B14F-4D97-AF65-F5344CB8AC3E}">
        <p14:creationId xmlns:p14="http://schemas.microsoft.com/office/powerpoint/2010/main" val="4358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76000"/>
          </a:xfrm>
        </p:spPr>
        <p:txBody>
          <a:bodyPr numCol="2" spcCol="180000">
            <a:noAutofit/>
          </a:bodyPr>
          <a:lstStyle>
            <a:lvl1pPr>
              <a:defRPr sz="10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dirty="0"/>
          </a:p>
        </p:txBody>
      </p:sp>
      <p:sp>
        <p:nvSpPr>
          <p:cNvPr id="8" name="Text Placeholder 7">
            <a:extLst>
              <a:ext uri="{FF2B5EF4-FFF2-40B4-BE49-F238E27FC236}">
                <a16:creationId xmlns:a16="http://schemas.microsoft.com/office/drawing/2014/main" id="{D931932D-C811-4ADE-9CBC-C6F97F4734F5}"/>
              </a:ext>
            </a:extLst>
          </p:cNvPr>
          <p:cNvSpPr>
            <a:spLocks noGrp="1"/>
          </p:cNvSpPr>
          <p:nvPr>
            <p:ph type="body" sz="quarter" idx="13"/>
          </p:nvPr>
        </p:nvSpPr>
        <p:spPr>
          <a:xfrm>
            <a:off x="324000" y="324000"/>
            <a:ext cx="2520000" cy="3006725"/>
          </a:xfrm>
        </p:spPr>
        <p:txBody>
          <a:bodyPr/>
          <a:lstStyle>
            <a:lvl1pPr>
              <a:lnSpc>
                <a:spcPct val="80000"/>
              </a:lnSpc>
              <a:spcBef>
                <a:spcPts val="0"/>
              </a:spcBef>
              <a:spcAft>
                <a:spcPts val="1800"/>
              </a:spcAft>
              <a:defRPr sz="3600"/>
            </a:lvl1pPr>
            <a:lvl2pPr>
              <a:defRPr sz="1800">
                <a:solidFill>
                  <a:schemeClr val="accent1"/>
                </a:solidFill>
              </a:defRPr>
            </a:lvl2pPr>
            <a:lvl3pPr>
              <a:defRPr sz="3600"/>
            </a:lvl3pPr>
            <a:lvl4pPr>
              <a:defRPr sz="3600"/>
            </a:lvl4pPr>
            <a:lvl5pPr>
              <a:defRPr sz="36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086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000" y="324000"/>
            <a:ext cx="8460000" cy="757239"/>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24000" y="1800000"/>
            <a:ext cx="8460000" cy="27000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440000" y="4914000"/>
            <a:ext cx="5400000" cy="108000"/>
          </a:xfrm>
          <a:prstGeom prst="rect">
            <a:avLst/>
          </a:prstGeom>
        </p:spPr>
        <p:txBody>
          <a:bodyPr vert="horz" lIns="0" tIns="0" rIns="0" bIns="0" rtlCol="0" anchor="t"/>
          <a:lstStyle>
            <a:lvl1pPr algn="l">
              <a:defRPr sz="600" cap="all" baseline="0">
                <a:solidFill>
                  <a:schemeClr val="tx1"/>
                </a:solidFill>
                <a:latin typeface="+mn-lt"/>
              </a:defRPr>
            </a:lvl1pPr>
          </a:lstStyle>
          <a:p>
            <a:r>
              <a:rPr lang="en-US"/>
              <a:t>ANU SCHOOL OF LAW   |   PRESENTATION NAME GOES HERE</a:t>
            </a:r>
            <a:endParaRPr lang="en-AU" dirty="0"/>
          </a:p>
        </p:txBody>
      </p:sp>
      <p:sp>
        <p:nvSpPr>
          <p:cNvPr id="6" name="Slide Number Placeholder 5"/>
          <p:cNvSpPr>
            <a:spLocks noGrp="1"/>
          </p:cNvSpPr>
          <p:nvPr>
            <p:ph type="sldNum" sz="quarter" idx="4"/>
          </p:nvPr>
        </p:nvSpPr>
        <p:spPr>
          <a:xfrm>
            <a:off x="324000" y="4914000"/>
            <a:ext cx="360000" cy="108000"/>
          </a:xfrm>
          <a:prstGeom prst="rect">
            <a:avLst/>
          </a:prstGeom>
        </p:spPr>
        <p:txBody>
          <a:bodyPr vert="horz" lIns="0" tIns="0" rIns="0" bIns="0" rtlCol="0" anchor="t"/>
          <a:lstStyle>
            <a:lvl1pPr algn="l">
              <a:defRPr sz="600" cap="all" baseline="0">
                <a:solidFill>
                  <a:schemeClr val="tx1"/>
                </a:solidFill>
                <a:latin typeface="+mn-lt"/>
              </a:defRPr>
            </a:lvl1pPr>
          </a:lstStyle>
          <a:p>
            <a:fld id="{10A01DC5-1685-4615-8240-15192985C6A2}" type="slidenum">
              <a:rPr lang="en-AU" smtClean="0"/>
              <a:pPr/>
              <a:t>‹#›</a:t>
            </a:fld>
            <a:endParaRPr lang="en-AU" dirty="0"/>
          </a:p>
        </p:txBody>
      </p:sp>
      <p:sp>
        <p:nvSpPr>
          <p:cNvPr id="10" name="TextBox 9">
            <a:extLst>
              <a:ext uri="{FF2B5EF4-FFF2-40B4-BE49-F238E27FC236}">
                <a16:creationId xmlns:a16="http://schemas.microsoft.com/office/drawing/2014/main" id="{FCEA9F80-8DAB-4E35-8304-FAC3410EE5CB}"/>
              </a:ext>
            </a:extLst>
          </p:cNvPr>
          <p:cNvSpPr txBox="1"/>
          <p:nvPr userDrawn="1"/>
        </p:nvSpPr>
        <p:spPr>
          <a:xfrm>
            <a:off x="-1967198" y="10969"/>
            <a:ext cx="1908720" cy="3785652"/>
          </a:xfrm>
          <a:prstGeom prst="rect">
            <a:avLst/>
          </a:prstGeom>
          <a:noFill/>
        </p:spPr>
        <p:txBody>
          <a:bodyPr wrap="square" lIns="0" tIns="0" rIns="0" bIns="0" rtlCol="0">
            <a:spAutoFit/>
          </a:bodyPr>
          <a:lstStyle/>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Home tab</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New Slide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Choose layout</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CHANGE SLIDE BACKGROUND</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Design Menu</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Format Background</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Find image </a:t>
            </a: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Change Picture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OR</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Delete the image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Click on icon</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Click on image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Format menu</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Click on Crop button</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ADD/CHANGE FOOTER</a:t>
            </a:r>
          </a:p>
          <a:p>
            <a:pPr marL="179388" lvl="0" indent="-179388" algn="l" defTabSz="914400" rtl="0" eaLnBrk="1" latinLnBrk="0" hangingPunct="1">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Insert Menu</a:t>
            </a:r>
          </a:p>
          <a:p>
            <a:pPr marL="179388" lvl="0" indent="-179388" algn="l" defTabSz="914400" rtl="0" eaLnBrk="1" latinLnBrk="0" hangingPunct="1">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Header &amp; Footer</a:t>
            </a:r>
          </a:p>
          <a:p>
            <a:pPr marL="179388" lvl="0" indent="-179388" algn="l" defTabSz="914400" rtl="0" eaLnBrk="1" latinLnBrk="0" hangingPunct="1">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179388" lvl="0" indent="-179388" algn="l" defTabSz="914400" rtl="0" eaLnBrk="1" latinLnBrk="0" hangingPunct="1">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Change text</a:t>
            </a:r>
          </a:p>
        </p:txBody>
      </p:sp>
      <p:sp>
        <p:nvSpPr>
          <p:cNvPr id="11" name="Date Placeholder 10">
            <a:extLst>
              <a:ext uri="{FF2B5EF4-FFF2-40B4-BE49-F238E27FC236}">
                <a16:creationId xmlns:a16="http://schemas.microsoft.com/office/drawing/2014/main" id="{32F70BC5-DBE8-42FB-9A35-2E8AC821B1A4}"/>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latin typeface="+mn-lt"/>
              </a:defRPr>
            </a:lvl1pPr>
          </a:lstStyle>
          <a:p>
            <a:r>
              <a:rPr lang="en-US"/>
              <a:t>DD MMM YY</a:t>
            </a:r>
            <a:endParaRPr lang="en-AU" dirty="0"/>
          </a:p>
        </p:txBody>
      </p:sp>
      <p:pic>
        <p:nvPicPr>
          <p:cNvPr id="15" name="Picture 14">
            <a:extLst>
              <a:ext uri="{FF2B5EF4-FFF2-40B4-BE49-F238E27FC236}">
                <a16:creationId xmlns:a16="http://schemas.microsoft.com/office/drawing/2014/main" id="{44DEE85A-4266-4E69-A969-DFA7B1E14139}"/>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967198" y="947672"/>
            <a:ext cx="474729" cy="161721"/>
          </a:xfrm>
          <a:prstGeom prst="rect">
            <a:avLst/>
          </a:prstGeom>
        </p:spPr>
      </p:pic>
      <p:pic>
        <p:nvPicPr>
          <p:cNvPr id="12" name="Picture 11">
            <a:extLst>
              <a:ext uri="{FF2B5EF4-FFF2-40B4-BE49-F238E27FC236}">
                <a16:creationId xmlns:a16="http://schemas.microsoft.com/office/drawing/2014/main" id="{997071D7-58A8-4D10-B668-7A37D63450FB}"/>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3" r:id="rId3"/>
    <p:sldLayoutId id="2147483669" r:id="rId4"/>
    <p:sldLayoutId id="2147483670" r:id="rId5"/>
    <p:sldLayoutId id="2147483687" r:id="rId6"/>
    <p:sldLayoutId id="2147483671" r:id="rId7"/>
    <p:sldLayoutId id="2147483672" r:id="rId8"/>
    <p:sldLayoutId id="2147483673" r:id="rId9"/>
    <p:sldLayoutId id="2147483674" r:id="rId10"/>
    <p:sldLayoutId id="2147483677" r:id="rId11"/>
    <p:sldLayoutId id="2147483678" r:id="rId12"/>
    <p:sldLayoutId id="2147483662" r:id="rId13"/>
    <p:sldLayoutId id="2147483676" r:id="rId14"/>
    <p:sldLayoutId id="2147483675" r:id="rId15"/>
    <p:sldLayoutId id="2147483679" r:id="rId16"/>
    <p:sldLayoutId id="2147483680" r:id="rId17"/>
    <p:sldLayoutId id="2147483681" r:id="rId18"/>
    <p:sldLayoutId id="2147483682" r:id="rId19"/>
    <p:sldLayoutId id="2147483683" r:id="rId20"/>
    <p:sldLayoutId id="2147483684" r:id="rId21"/>
    <p:sldLayoutId id="2147483685" r:id="rId22"/>
    <p:sldLayoutId id="2147483664" r:id="rId23"/>
    <p:sldLayoutId id="2147483665" r:id="rId24"/>
    <p:sldLayoutId id="2147483666" r:id="rId25"/>
    <p:sldLayoutId id="2147483667" r:id="rId26"/>
    <p:sldLayoutId id="2147483686" r:id="rId27"/>
  </p:sldLayoutIdLst>
  <p:hf hdr="0"/>
  <p:txStyles>
    <p:titleStyle>
      <a:lvl1pPr algn="l" defTabSz="6858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CF4046B-2D6E-4241-ACA9-D9782353F029}"/>
              </a:ext>
            </a:extLst>
          </p:cNvPr>
          <p:cNvSpPr>
            <a:spLocks noGrp="1"/>
          </p:cNvSpPr>
          <p:nvPr>
            <p:ph type="body" sz="quarter" idx="13"/>
          </p:nvPr>
        </p:nvSpPr>
        <p:spPr>
          <a:xfrm>
            <a:off x="425450" y="373063"/>
            <a:ext cx="6120000" cy="4536288"/>
          </a:xfrm>
        </p:spPr>
        <p:txBody>
          <a:bodyPr>
            <a:normAutofit/>
          </a:bodyPr>
          <a:lstStyle/>
          <a:p>
            <a:r>
              <a:rPr lang="en-US" dirty="0"/>
              <a:t>orientation &amp; transition Symposium</a:t>
            </a:r>
          </a:p>
          <a:p>
            <a:endParaRPr lang="en-US" dirty="0"/>
          </a:p>
          <a:p>
            <a:pPr lvl="1"/>
            <a:r>
              <a:rPr lang="en-US" dirty="0"/>
              <a:t>3 November 2021</a:t>
            </a:r>
          </a:p>
        </p:txBody>
      </p:sp>
    </p:spTree>
    <p:extLst>
      <p:ext uri="{BB962C8B-B14F-4D97-AF65-F5344CB8AC3E}">
        <p14:creationId xmlns:p14="http://schemas.microsoft.com/office/powerpoint/2010/main" val="389838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10</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226088" y="324000"/>
            <a:ext cx="2863780" cy="4140000"/>
          </a:xfrm>
        </p:spPr>
        <p:txBody>
          <a:bodyPr>
            <a:normAutofit/>
          </a:bodyPr>
          <a:lstStyle/>
          <a:p>
            <a:r>
              <a:rPr lang="en-AU" dirty="0"/>
              <a:t>Community of Practice – embedding transition </a:t>
            </a:r>
          </a:p>
          <a:p>
            <a:pPr lvl="1"/>
            <a:endParaRPr lang="en-AU" dirty="0"/>
          </a:p>
        </p:txBody>
      </p:sp>
      <p:sp>
        <p:nvSpPr>
          <p:cNvPr id="10" name="Content Placeholder 1">
            <a:extLst>
              <a:ext uri="{FF2B5EF4-FFF2-40B4-BE49-F238E27FC236}">
                <a16:creationId xmlns:a16="http://schemas.microsoft.com/office/drawing/2014/main" id="{F066BAA3-3AB4-4C02-9488-682B7B5D3ED4}"/>
              </a:ext>
            </a:extLst>
          </p:cNvPr>
          <p:cNvSpPr txBox="1">
            <a:spLocks/>
          </p:cNvSpPr>
          <p:nvPr/>
        </p:nvSpPr>
        <p:spPr>
          <a:xfrm>
            <a:off x="3424551" y="324000"/>
            <a:ext cx="5178166" cy="3331028"/>
          </a:xfrm>
          <a:prstGeom prst="rect">
            <a:avLst/>
          </a:prstGeom>
        </p:spPr>
        <p:txBody>
          <a:bodyPr>
            <a:norm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z="1600" dirty="0"/>
              <a:t>Key points:</a:t>
            </a:r>
          </a:p>
          <a:p>
            <a:pPr lvl="2"/>
            <a:r>
              <a:rPr lang="en-AU" sz="1400" dirty="0"/>
              <a:t>Highlight best practice and the share of ideas;</a:t>
            </a:r>
          </a:p>
          <a:p>
            <a:pPr lvl="2"/>
            <a:r>
              <a:rPr lang="en-AU" sz="1400" dirty="0"/>
              <a:t>Develop a set of principles for transition pedagogy at ANU;</a:t>
            </a:r>
          </a:p>
          <a:p>
            <a:pPr lvl="2"/>
            <a:r>
              <a:rPr lang="en-AU" sz="1400" dirty="0"/>
              <a:t>Collaborate with key stakeholders to develop resources to support embedding transition pedagogy including sample activities and assessment.</a:t>
            </a:r>
          </a:p>
          <a:p>
            <a:endParaRPr lang="en-AU" dirty="0"/>
          </a:p>
        </p:txBody>
      </p:sp>
      <p:sp>
        <p:nvSpPr>
          <p:cNvPr id="11" name="Footer Placeholder 2"/>
          <p:cNvSpPr>
            <a:spLocks noGrp="1"/>
          </p:cNvSpPr>
          <p:nvPr>
            <p:ph type="ftr" sz="quarter" idx="11"/>
          </p:nvPr>
        </p:nvSpPr>
        <p:spPr>
          <a:xfrm>
            <a:off x="1440000" y="4914000"/>
            <a:ext cx="5400000" cy="108000"/>
          </a:xfrm>
        </p:spPr>
        <p:txBody>
          <a:bodyPr/>
          <a:lstStyle/>
          <a:p>
            <a:r>
              <a:rPr lang="en-US" dirty="0"/>
              <a:t>Orientation and transition committee    |   university orientation and transition </a:t>
            </a:r>
            <a:endParaRPr lang="en-AU" dirty="0"/>
          </a:p>
        </p:txBody>
      </p:sp>
      <p:sp>
        <p:nvSpPr>
          <p:cNvPr id="12" name="Date Placeholder 4"/>
          <p:cNvSpPr>
            <a:spLocks noGrp="1"/>
          </p:cNvSpPr>
          <p:nvPr>
            <p:ph type="dt" sz="half" idx="2"/>
          </p:nvPr>
        </p:nvSpPr>
        <p:spPr>
          <a:xfrm>
            <a:off x="7380000" y="4914000"/>
            <a:ext cx="720000" cy="108000"/>
          </a:xfrm>
        </p:spPr>
        <p:txBody>
          <a:bodyPr/>
          <a:lstStyle/>
          <a:p>
            <a:r>
              <a:rPr lang="en-US" dirty="0"/>
              <a:t>03 </a:t>
            </a:r>
            <a:r>
              <a:rPr lang="en-US" dirty="0" err="1"/>
              <a:t>nov</a:t>
            </a:r>
            <a:r>
              <a:rPr lang="en-US" dirty="0"/>
              <a:t> 2021</a:t>
            </a:r>
            <a:endParaRPr lang="en-AU" dirty="0"/>
          </a:p>
        </p:txBody>
      </p:sp>
    </p:spTree>
    <p:extLst>
      <p:ext uri="{BB962C8B-B14F-4D97-AF65-F5344CB8AC3E}">
        <p14:creationId xmlns:p14="http://schemas.microsoft.com/office/powerpoint/2010/main" val="47723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F500F-2081-411A-A323-1BFF62E6F74A}"/>
              </a:ext>
            </a:extLst>
          </p:cNvPr>
          <p:cNvSpPr>
            <a:spLocks noGrp="1"/>
          </p:cNvSpPr>
          <p:nvPr>
            <p:ph type="body" sz="quarter" idx="13"/>
          </p:nvPr>
        </p:nvSpPr>
        <p:spPr>
          <a:xfrm>
            <a:off x="3131999" y="373063"/>
            <a:ext cx="5612607" cy="794098"/>
          </a:xfrm>
        </p:spPr>
        <p:txBody>
          <a:bodyPr/>
          <a:lstStyle/>
          <a:p>
            <a:r>
              <a:rPr lang="en-AU" dirty="0"/>
              <a:t>Thank you</a:t>
            </a:r>
          </a:p>
        </p:txBody>
      </p:sp>
      <p:sp>
        <p:nvSpPr>
          <p:cNvPr id="3" name="Text Placeholder 2">
            <a:extLst>
              <a:ext uri="{FF2B5EF4-FFF2-40B4-BE49-F238E27FC236}">
                <a16:creationId xmlns:a16="http://schemas.microsoft.com/office/drawing/2014/main" id="{237ECCD5-1B47-4C14-A7EA-1BFC888CEC8B}"/>
              </a:ext>
            </a:extLst>
          </p:cNvPr>
          <p:cNvSpPr>
            <a:spLocks noGrp="1"/>
          </p:cNvSpPr>
          <p:nvPr>
            <p:ph type="body" sz="quarter" idx="14"/>
          </p:nvPr>
        </p:nvSpPr>
        <p:spPr>
          <a:xfrm>
            <a:off x="3132138" y="2423160"/>
            <a:ext cx="5611812" cy="1757840"/>
          </a:xfrm>
        </p:spPr>
        <p:txBody>
          <a:bodyPr>
            <a:normAutofit/>
          </a:bodyPr>
          <a:lstStyle/>
          <a:p>
            <a:r>
              <a:rPr lang="en-US" dirty="0"/>
              <a:t>Contact Me</a:t>
            </a:r>
          </a:p>
          <a:p>
            <a:pPr lvl="1"/>
            <a:r>
              <a:rPr lang="en-US" sz="1400" dirty="0"/>
              <a:t>Sarah Walker</a:t>
            </a:r>
          </a:p>
          <a:p>
            <a:pPr lvl="1"/>
            <a:r>
              <a:rPr lang="en-US" sz="1400" dirty="0"/>
              <a:t>E sarah.swenson@anu.edu.au</a:t>
            </a:r>
          </a:p>
        </p:txBody>
      </p:sp>
    </p:spTree>
    <p:extLst>
      <p:ext uri="{BB962C8B-B14F-4D97-AF65-F5344CB8AC3E}">
        <p14:creationId xmlns:p14="http://schemas.microsoft.com/office/powerpoint/2010/main" val="100829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CF4046B-2D6E-4241-ACA9-D9782353F029}"/>
              </a:ext>
            </a:extLst>
          </p:cNvPr>
          <p:cNvSpPr>
            <a:spLocks noGrp="1"/>
          </p:cNvSpPr>
          <p:nvPr>
            <p:ph type="body" sz="quarter" idx="13"/>
          </p:nvPr>
        </p:nvSpPr>
        <p:spPr>
          <a:xfrm>
            <a:off x="425450" y="373063"/>
            <a:ext cx="6120000" cy="4536288"/>
          </a:xfrm>
        </p:spPr>
        <p:txBody>
          <a:bodyPr>
            <a:normAutofit/>
          </a:bodyPr>
          <a:lstStyle/>
          <a:p>
            <a:r>
              <a:rPr lang="en-US" dirty="0"/>
              <a:t>orientation &amp; transition Symposium</a:t>
            </a:r>
          </a:p>
        </p:txBody>
      </p:sp>
    </p:spTree>
    <p:extLst>
      <p:ext uri="{BB962C8B-B14F-4D97-AF65-F5344CB8AC3E}">
        <p14:creationId xmlns:p14="http://schemas.microsoft.com/office/powerpoint/2010/main" val="15224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476EE2-5595-40B3-83C4-20B1409E0E19}"/>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3</a:t>
            </a:fld>
            <a:endParaRPr lang="en-AU"/>
          </a:p>
        </p:txBody>
      </p:sp>
      <p:sp>
        <p:nvSpPr>
          <p:cNvPr id="6" name="Text Placeholder 5">
            <a:extLst>
              <a:ext uri="{FF2B5EF4-FFF2-40B4-BE49-F238E27FC236}">
                <a16:creationId xmlns:a16="http://schemas.microsoft.com/office/drawing/2014/main" id="{EB1881E1-339F-4A84-8ECB-8F840A67B7DD}"/>
              </a:ext>
            </a:extLst>
          </p:cNvPr>
          <p:cNvSpPr>
            <a:spLocks noGrp="1"/>
          </p:cNvSpPr>
          <p:nvPr>
            <p:ph type="body" sz="quarter" idx="13"/>
          </p:nvPr>
        </p:nvSpPr>
        <p:spPr>
          <a:xfrm>
            <a:off x="323850" y="324000"/>
            <a:ext cx="3100514" cy="4140000"/>
          </a:xfrm>
        </p:spPr>
        <p:txBody>
          <a:bodyPr/>
          <a:lstStyle/>
          <a:p>
            <a:pPr marL="0" lvl="2" indent="0">
              <a:lnSpc>
                <a:spcPct val="80000"/>
              </a:lnSpc>
              <a:spcAft>
                <a:spcPts val="1800"/>
              </a:spcAft>
            </a:pPr>
            <a:r>
              <a:rPr lang="en-AU" sz="3600" dirty="0">
                <a:solidFill>
                  <a:schemeClr val="accent1"/>
                </a:solidFill>
                <a:latin typeface="+mj-lt"/>
              </a:rPr>
              <a:t>Transition at ANU</a:t>
            </a:r>
          </a:p>
          <a:p>
            <a:pPr lvl="1">
              <a:spcAft>
                <a:spcPts val="600"/>
              </a:spcAft>
            </a:pPr>
            <a:r>
              <a:rPr lang="en-AU" dirty="0">
                <a:solidFill>
                  <a:schemeClr val="tx1"/>
                </a:solidFill>
              </a:rPr>
              <a:t>History</a:t>
            </a:r>
          </a:p>
          <a:p>
            <a:pPr lvl="4"/>
            <a:r>
              <a:rPr lang="en-AU" sz="1050" dirty="0"/>
              <a:t>Pre 2012 – international only + meeting ESOS</a:t>
            </a:r>
          </a:p>
          <a:p>
            <a:pPr lvl="4"/>
            <a:r>
              <a:rPr lang="en-AU" sz="1050" dirty="0"/>
              <a:t>2012 onward – all students</a:t>
            </a:r>
          </a:p>
          <a:p>
            <a:pPr lvl="1">
              <a:spcAft>
                <a:spcPts val="600"/>
              </a:spcAft>
            </a:pPr>
            <a:r>
              <a:rPr lang="en-AU" dirty="0">
                <a:solidFill>
                  <a:schemeClr val="tx1"/>
                </a:solidFill>
              </a:rPr>
              <a:t>Participation</a:t>
            </a:r>
          </a:p>
          <a:p>
            <a:pPr lvl="1"/>
            <a:endParaRPr lang="en-AU" dirty="0"/>
          </a:p>
        </p:txBody>
      </p:sp>
      <p:pic>
        <p:nvPicPr>
          <p:cNvPr id="8" name="Picture 7">
            <a:extLst>
              <a:ext uri="{FF2B5EF4-FFF2-40B4-BE49-F238E27FC236}">
                <a16:creationId xmlns:a16="http://schemas.microsoft.com/office/drawing/2014/main" id="{869A41D8-4AF1-4A00-9E85-A74573EBC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408" y="357946"/>
            <a:ext cx="1359275" cy="1359275"/>
          </a:xfrm>
          <a:prstGeom prst="rect">
            <a:avLst/>
          </a:prstGeom>
        </p:spPr>
      </p:pic>
      <p:pic>
        <p:nvPicPr>
          <p:cNvPr id="10" name="Picture 9">
            <a:extLst>
              <a:ext uri="{FF2B5EF4-FFF2-40B4-BE49-F238E27FC236}">
                <a16:creationId xmlns:a16="http://schemas.microsoft.com/office/drawing/2014/main" id="{1BF9B74C-955B-4F3B-91AD-1D207A7408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6086" y="1800704"/>
            <a:ext cx="1275271" cy="1275271"/>
          </a:xfrm>
          <a:prstGeom prst="rect">
            <a:avLst/>
          </a:prstGeom>
        </p:spPr>
      </p:pic>
      <p:pic>
        <p:nvPicPr>
          <p:cNvPr id="12" name="Picture 11">
            <a:extLst>
              <a:ext uri="{FF2B5EF4-FFF2-40B4-BE49-F238E27FC236}">
                <a16:creationId xmlns:a16="http://schemas.microsoft.com/office/drawing/2014/main" id="{26B2602E-3CD8-401B-856E-586BCCC2C4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5699" y="3207833"/>
            <a:ext cx="1294672" cy="1294672"/>
          </a:xfrm>
          <a:prstGeom prst="rect">
            <a:avLst/>
          </a:prstGeom>
        </p:spPr>
      </p:pic>
      <p:sp>
        <p:nvSpPr>
          <p:cNvPr id="13" name="TextBox 12">
            <a:extLst>
              <a:ext uri="{FF2B5EF4-FFF2-40B4-BE49-F238E27FC236}">
                <a16:creationId xmlns:a16="http://schemas.microsoft.com/office/drawing/2014/main" id="{A773F5FE-3AB4-4460-BC99-82DF349DD2EF}"/>
              </a:ext>
            </a:extLst>
          </p:cNvPr>
          <p:cNvSpPr txBox="1"/>
          <p:nvPr/>
        </p:nvSpPr>
        <p:spPr>
          <a:xfrm>
            <a:off x="4503683" y="324000"/>
            <a:ext cx="3657600" cy="1261884"/>
          </a:xfrm>
          <a:prstGeom prst="rect">
            <a:avLst/>
          </a:prstGeom>
          <a:noFill/>
        </p:spPr>
        <p:txBody>
          <a:bodyPr wrap="square" lIns="0" tIns="0" rIns="0" bIns="0" rtlCol="0" anchor="ctr">
            <a:spAutoFit/>
          </a:bodyPr>
          <a:lstStyle/>
          <a:p>
            <a:r>
              <a:rPr lang="en-AU" sz="8200" dirty="0">
                <a:latin typeface="+mj-lt"/>
              </a:rPr>
              <a:t>26%</a:t>
            </a:r>
          </a:p>
        </p:txBody>
      </p:sp>
      <p:sp>
        <p:nvSpPr>
          <p:cNvPr id="14" name="TextBox 13">
            <a:extLst>
              <a:ext uri="{FF2B5EF4-FFF2-40B4-BE49-F238E27FC236}">
                <a16:creationId xmlns:a16="http://schemas.microsoft.com/office/drawing/2014/main" id="{87D696A7-6C3E-42CE-8B75-A82BA169AE07}"/>
              </a:ext>
            </a:extLst>
          </p:cNvPr>
          <p:cNvSpPr txBox="1"/>
          <p:nvPr/>
        </p:nvSpPr>
        <p:spPr>
          <a:xfrm>
            <a:off x="6269420" y="1763917"/>
            <a:ext cx="2480441" cy="1261884"/>
          </a:xfrm>
          <a:prstGeom prst="rect">
            <a:avLst/>
          </a:prstGeom>
          <a:noFill/>
        </p:spPr>
        <p:txBody>
          <a:bodyPr wrap="square" lIns="0" tIns="0" rIns="0" bIns="0" rtlCol="0" anchor="ctr">
            <a:spAutoFit/>
          </a:bodyPr>
          <a:lstStyle/>
          <a:p>
            <a:r>
              <a:rPr lang="en-AU" sz="8200" dirty="0">
                <a:latin typeface="+mj-lt"/>
              </a:rPr>
              <a:t>32%</a:t>
            </a:r>
          </a:p>
        </p:txBody>
      </p:sp>
      <p:sp>
        <p:nvSpPr>
          <p:cNvPr id="15" name="TextBox 14">
            <a:extLst>
              <a:ext uri="{FF2B5EF4-FFF2-40B4-BE49-F238E27FC236}">
                <a16:creationId xmlns:a16="http://schemas.microsoft.com/office/drawing/2014/main" id="{09974B92-EE41-4D3A-843A-8F8F4E0A998D}"/>
              </a:ext>
            </a:extLst>
          </p:cNvPr>
          <p:cNvSpPr txBox="1"/>
          <p:nvPr/>
        </p:nvSpPr>
        <p:spPr>
          <a:xfrm>
            <a:off x="4950371" y="3240621"/>
            <a:ext cx="3210911" cy="1261884"/>
          </a:xfrm>
          <a:prstGeom prst="rect">
            <a:avLst/>
          </a:prstGeom>
          <a:noFill/>
        </p:spPr>
        <p:txBody>
          <a:bodyPr wrap="square" lIns="0" tIns="0" rIns="0" bIns="0" rtlCol="0" anchor="ctr">
            <a:spAutoFit/>
          </a:bodyPr>
          <a:lstStyle/>
          <a:p>
            <a:r>
              <a:rPr lang="en-AU" sz="8200" dirty="0">
                <a:latin typeface="+mj-lt"/>
              </a:rPr>
              <a:t>62%</a:t>
            </a:r>
          </a:p>
        </p:txBody>
      </p:sp>
      <p:sp>
        <p:nvSpPr>
          <p:cNvPr id="17" name="Date Placeholder 4"/>
          <p:cNvSpPr>
            <a:spLocks noGrp="1"/>
          </p:cNvSpPr>
          <p:nvPr>
            <p:ph type="dt" sz="half" idx="2"/>
          </p:nvPr>
        </p:nvSpPr>
        <p:spPr>
          <a:xfrm>
            <a:off x="7380000" y="4914000"/>
            <a:ext cx="720000" cy="108000"/>
          </a:xfrm>
        </p:spPr>
        <p:txBody>
          <a:bodyPr/>
          <a:lstStyle/>
          <a:p>
            <a:r>
              <a:rPr lang="en-US" dirty="0"/>
              <a:t>03 Nov 2021</a:t>
            </a:r>
            <a:endParaRPr lang="en-AU" dirty="0"/>
          </a:p>
        </p:txBody>
      </p:sp>
      <p:sp>
        <p:nvSpPr>
          <p:cNvPr id="18" name="Footer Placeholder 2"/>
          <p:cNvSpPr>
            <a:spLocks noGrp="1"/>
          </p:cNvSpPr>
          <p:nvPr>
            <p:ph type="ftr" sz="quarter" idx="11"/>
          </p:nvPr>
        </p:nvSpPr>
        <p:spPr>
          <a:xfrm>
            <a:off x="1440000" y="4914000"/>
            <a:ext cx="5400000" cy="108000"/>
          </a:xfrm>
        </p:spPr>
        <p:txBody>
          <a:bodyPr/>
          <a:lstStyle/>
          <a:p>
            <a:r>
              <a:rPr lang="en-US" dirty="0"/>
              <a:t>Orientation and transition committee    |   university orientation and transition </a:t>
            </a:r>
            <a:endParaRPr lang="en-AU" dirty="0"/>
          </a:p>
        </p:txBody>
      </p:sp>
    </p:spTree>
    <p:extLst>
      <p:ext uri="{BB962C8B-B14F-4D97-AF65-F5344CB8AC3E}">
        <p14:creationId xmlns:p14="http://schemas.microsoft.com/office/powerpoint/2010/main" val="315846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C5267-30D3-4A19-AF57-31A8CC839A95}"/>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4</a:t>
            </a:fld>
            <a:endParaRPr lang="en-AU" dirty="0"/>
          </a:p>
        </p:txBody>
      </p:sp>
      <p:sp>
        <p:nvSpPr>
          <p:cNvPr id="6" name="Text Placeholder 5">
            <a:extLst>
              <a:ext uri="{FF2B5EF4-FFF2-40B4-BE49-F238E27FC236}">
                <a16:creationId xmlns:a16="http://schemas.microsoft.com/office/drawing/2014/main" id="{82186F93-04FA-47A4-B724-9E6EA885FEE3}"/>
              </a:ext>
            </a:extLst>
          </p:cNvPr>
          <p:cNvSpPr>
            <a:spLocks noGrp="1"/>
          </p:cNvSpPr>
          <p:nvPr>
            <p:ph type="body" sz="quarter" idx="15"/>
          </p:nvPr>
        </p:nvSpPr>
        <p:spPr>
          <a:xfrm>
            <a:off x="180000" y="630621"/>
            <a:ext cx="108000" cy="3796917"/>
          </a:xfrm>
        </p:spPr>
        <p:txBody>
          <a:bodyPr/>
          <a:lstStyle/>
          <a:p>
            <a:r>
              <a:rPr lang="en-AU" dirty="0"/>
              <a:t>Engagement and Success – </a:t>
            </a:r>
            <a:r>
              <a:rPr lang="en-AU" dirty="0" err="1"/>
              <a:t>Sem</a:t>
            </a:r>
            <a:r>
              <a:rPr lang="en-AU" dirty="0"/>
              <a:t> 1, 2020 Orientation Report</a:t>
            </a:r>
          </a:p>
        </p:txBody>
      </p:sp>
      <p:pic>
        <p:nvPicPr>
          <p:cNvPr id="2" name="Picture 1"/>
          <p:cNvPicPr>
            <a:picLocks noChangeAspect="1"/>
          </p:cNvPicPr>
          <p:nvPr/>
        </p:nvPicPr>
        <p:blipFill rotWithShape="1">
          <a:blip r:embed="rId3"/>
          <a:srcRect l="13549" t="26560" r="17106" b="21002"/>
          <a:stretch/>
        </p:blipFill>
        <p:spPr>
          <a:xfrm>
            <a:off x="355962" y="728121"/>
            <a:ext cx="8468075" cy="3601915"/>
          </a:xfrm>
          <a:prstGeom prst="rect">
            <a:avLst/>
          </a:prstGeom>
        </p:spPr>
      </p:pic>
      <p:sp>
        <p:nvSpPr>
          <p:cNvPr id="7" name="Date Placeholder 4"/>
          <p:cNvSpPr>
            <a:spLocks noGrp="1"/>
          </p:cNvSpPr>
          <p:nvPr>
            <p:ph type="dt" sz="half" idx="2"/>
          </p:nvPr>
        </p:nvSpPr>
        <p:spPr>
          <a:xfrm>
            <a:off x="7380000" y="4914000"/>
            <a:ext cx="720000" cy="108000"/>
          </a:xfrm>
        </p:spPr>
        <p:txBody>
          <a:bodyPr/>
          <a:lstStyle/>
          <a:p>
            <a:r>
              <a:rPr lang="en-US" dirty="0"/>
              <a:t>03 Nov 2021</a:t>
            </a:r>
            <a:endParaRPr lang="en-AU" dirty="0"/>
          </a:p>
        </p:txBody>
      </p:sp>
      <p:sp>
        <p:nvSpPr>
          <p:cNvPr id="8" name="Footer Placeholder 2"/>
          <p:cNvSpPr>
            <a:spLocks noGrp="1"/>
          </p:cNvSpPr>
          <p:nvPr>
            <p:ph type="ftr" sz="quarter" idx="11"/>
          </p:nvPr>
        </p:nvSpPr>
        <p:spPr>
          <a:xfrm>
            <a:off x="1440000" y="4914000"/>
            <a:ext cx="5400000" cy="108000"/>
          </a:xfrm>
        </p:spPr>
        <p:txBody>
          <a:bodyPr/>
          <a:lstStyle/>
          <a:p>
            <a:r>
              <a:rPr lang="en-US" dirty="0"/>
              <a:t>Orientation and transition committee    |   university orientation and transition </a:t>
            </a:r>
            <a:endParaRPr lang="en-AU" dirty="0"/>
          </a:p>
        </p:txBody>
      </p:sp>
    </p:spTree>
    <p:extLst>
      <p:ext uri="{BB962C8B-B14F-4D97-AF65-F5344CB8AC3E}">
        <p14:creationId xmlns:p14="http://schemas.microsoft.com/office/powerpoint/2010/main" val="328933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CC83-C305-42BA-A042-D0C9213BB22B}"/>
              </a:ext>
            </a:extLst>
          </p:cNvPr>
          <p:cNvSpPr>
            <a:spLocks noGrp="1"/>
          </p:cNvSpPr>
          <p:nvPr>
            <p:ph type="title"/>
          </p:nvPr>
        </p:nvSpPr>
        <p:spPr>
          <a:xfrm>
            <a:off x="2448000" y="324000"/>
            <a:ext cx="6300000" cy="2139553"/>
          </a:xfrm>
        </p:spPr>
        <p:txBody>
          <a:bodyPr>
            <a:normAutofit fontScale="90000"/>
          </a:bodyPr>
          <a:lstStyle/>
          <a:p>
            <a:r>
              <a:rPr lang="en-AU" dirty="0"/>
              <a:t>Orientation and transition framework</a:t>
            </a:r>
          </a:p>
        </p:txBody>
      </p:sp>
      <p:sp>
        <p:nvSpPr>
          <p:cNvPr id="4" name="Slide Number Placeholder 3">
            <a:extLst>
              <a:ext uri="{FF2B5EF4-FFF2-40B4-BE49-F238E27FC236}">
                <a16:creationId xmlns:a16="http://schemas.microsoft.com/office/drawing/2014/main" id="{94E24FA8-0E99-4CE5-9186-42E53DE91E01}"/>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5</a:t>
            </a:fld>
            <a:endParaRPr lang="en-AU" dirty="0"/>
          </a:p>
        </p:txBody>
      </p:sp>
      <p:sp>
        <p:nvSpPr>
          <p:cNvPr id="7" name="Date Placeholder 4"/>
          <p:cNvSpPr>
            <a:spLocks noGrp="1"/>
          </p:cNvSpPr>
          <p:nvPr>
            <p:ph type="dt" sz="half" idx="2"/>
          </p:nvPr>
        </p:nvSpPr>
        <p:spPr>
          <a:xfrm>
            <a:off x="7380000" y="4914000"/>
            <a:ext cx="720000" cy="108000"/>
          </a:xfrm>
        </p:spPr>
        <p:txBody>
          <a:bodyPr/>
          <a:lstStyle/>
          <a:p>
            <a:r>
              <a:rPr lang="en-US" dirty="0"/>
              <a:t>03 Nov 2021</a:t>
            </a:r>
            <a:endParaRPr lang="en-AU" dirty="0"/>
          </a:p>
        </p:txBody>
      </p:sp>
      <p:sp>
        <p:nvSpPr>
          <p:cNvPr id="6" name="Footer Placeholder 2"/>
          <p:cNvSpPr>
            <a:spLocks noGrp="1"/>
          </p:cNvSpPr>
          <p:nvPr>
            <p:ph type="ftr" sz="quarter" idx="11"/>
          </p:nvPr>
        </p:nvSpPr>
        <p:spPr>
          <a:xfrm>
            <a:off x="1440000" y="4914000"/>
            <a:ext cx="5400000" cy="108000"/>
          </a:xfrm>
        </p:spPr>
        <p:txBody>
          <a:bodyPr/>
          <a:lstStyle/>
          <a:p>
            <a:r>
              <a:rPr lang="en-US" dirty="0"/>
              <a:t>Orientation and transition committee    |   university orientation and transition </a:t>
            </a:r>
            <a:endParaRPr lang="en-AU" dirty="0"/>
          </a:p>
        </p:txBody>
      </p:sp>
    </p:spTree>
    <p:extLst>
      <p:ext uri="{BB962C8B-B14F-4D97-AF65-F5344CB8AC3E}">
        <p14:creationId xmlns:p14="http://schemas.microsoft.com/office/powerpoint/2010/main" val="304406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E0F51-58E3-40DD-AB1D-5448510AD1DC}"/>
              </a:ext>
            </a:extLst>
          </p:cNvPr>
          <p:cNvSpPr>
            <a:spLocks noGrp="1"/>
          </p:cNvSpPr>
          <p:nvPr>
            <p:ph idx="1"/>
          </p:nvPr>
        </p:nvSpPr>
        <p:spPr>
          <a:xfrm>
            <a:off x="3226141" y="324000"/>
            <a:ext cx="5652000" cy="2758150"/>
          </a:xfrm>
        </p:spPr>
        <p:txBody>
          <a:bodyPr>
            <a:noAutofit/>
          </a:bodyPr>
          <a:lstStyle/>
          <a:p>
            <a:r>
              <a:rPr lang="en-AU" b="1" dirty="0"/>
              <a:t>Principals: </a:t>
            </a:r>
          </a:p>
          <a:p>
            <a:r>
              <a:rPr lang="en-AU" dirty="0"/>
              <a:t>Intentional – Holistic – Integrated – Measured – Supportive of Academic, Personal and Interpersonal Flourishing</a:t>
            </a:r>
          </a:p>
          <a:p>
            <a:r>
              <a:rPr lang="en-AU" dirty="0">
                <a:solidFill>
                  <a:schemeClr val="tx1"/>
                </a:solidFill>
              </a:rPr>
              <a:t>A coordinated institution-wide approach to manage orientation and transition that aligns with student needs, and is articulated with and by key stakeholders including students, Academic Colleges, residential colleges, services and experts. </a:t>
            </a:r>
          </a:p>
          <a:p>
            <a:r>
              <a:rPr lang="en-AU" dirty="0">
                <a:solidFill>
                  <a:schemeClr val="tx1"/>
                </a:solidFill>
              </a:rPr>
              <a:t>The actions of all staff, academic and professional, supporting students’ orientation and transition is coordinated and intentional. </a:t>
            </a:r>
          </a:p>
          <a:p>
            <a:r>
              <a:rPr lang="en-AU" dirty="0">
                <a:solidFill>
                  <a:schemeClr val="tx1"/>
                </a:solidFill>
              </a:rPr>
              <a:t>Orientation and transition support is holistic from acceptance throughout the first year. Support includes an acknowledgment of and respect for the whole person and what they bring to the community.</a:t>
            </a:r>
          </a:p>
          <a:p>
            <a:r>
              <a:rPr lang="en-AU" dirty="0">
                <a:solidFill>
                  <a:schemeClr val="tx1"/>
                </a:solidFill>
              </a:rPr>
              <a:t>Ensure student, staff and institutional capacity for student retention and success.</a:t>
            </a:r>
          </a:p>
          <a:p>
            <a:r>
              <a:rPr lang="en-AU" dirty="0">
                <a:solidFill>
                  <a:schemeClr val="tx1"/>
                </a:solidFill>
              </a:rPr>
              <a:t>Orientation will employ an evidence-based praxis, and will be adjustable and flexible according to student and institutional needs.</a:t>
            </a:r>
          </a:p>
          <a:p>
            <a:r>
              <a:rPr lang="en-AU" dirty="0">
                <a:solidFill>
                  <a:schemeClr val="tx1"/>
                </a:solidFill>
              </a:rPr>
              <a:t>Activities will support students on their journey as learners and active members of the community.</a:t>
            </a:r>
          </a:p>
        </p:txBody>
      </p:sp>
      <p:sp>
        <p:nvSpPr>
          <p:cNvPr id="5" name="Slide Number Placeholder 4">
            <a:extLst>
              <a:ext uri="{FF2B5EF4-FFF2-40B4-BE49-F238E27FC236}">
                <a16:creationId xmlns:a16="http://schemas.microsoft.com/office/drawing/2014/main" id="{B9AA64DA-1709-49F5-8FEC-EB4B418BA4AD}"/>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6</a:t>
            </a:fld>
            <a:endParaRPr lang="en-AU"/>
          </a:p>
        </p:txBody>
      </p:sp>
      <p:sp>
        <p:nvSpPr>
          <p:cNvPr id="11" name="Text Placeholder 10">
            <a:extLst>
              <a:ext uri="{FF2B5EF4-FFF2-40B4-BE49-F238E27FC236}">
                <a16:creationId xmlns:a16="http://schemas.microsoft.com/office/drawing/2014/main" id="{1BD09002-5196-4F53-8AD6-A86685A2F47D}"/>
              </a:ext>
            </a:extLst>
          </p:cNvPr>
          <p:cNvSpPr>
            <a:spLocks noGrp="1"/>
          </p:cNvSpPr>
          <p:nvPr>
            <p:ph type="body" sz="quarter" idx="13"/>
          </p:nvPr>
        </p:nvSpPr>
        <p:spPr>
          <a:xfrm>
            <a:off x="324000" y="324000"/>
            <a:ext cx="2520000" cy="4354532"/>
          </a:xfrm>
        </p:spPr>
        <p:txBody>
          <a:bodyPr>
            <a:normAutofit lnSpcReduction="10000"/>
          </a:bodyPr>
          <a:lstStyle/>
          <a:p>
            <a:pPr>
              <a:spcAft>
                <a:spcPts val="0"/>
              </a:spcAft>
            </a:pPr>
            <a:r>
              <a:rPr lang="en-AU" dirty="0"/>
              <a:t>Vision: </a:t>
            </a:r>
          </a:p>
          <a:p>
            <a:pPr lvl="1"/>
            <a:r>
              <a:rPr lang="en-AU" dirty="0"/>
              <a:t>ANU will deliver a high-quality, holistic, university-wide orientation and transition experience that cultivates community and empowers students to ensure students commencing at all levels are appropriately supported to optimise their academic and social development in their first year of study at the ANU and beyond.</a:t>
            </a:r>
          </a:p>
        </p:txBody>
      </p:sp>
      <p:sp>
        <p:nvSpPr>
          <p:cNvPr id="7" name="Date Placeholder 4"/>
          <p:cNvSpPr>
            <a:spLocks noGrp="1"/>
          </p:cNvSpPr>
          <p:nvPr>
            <p:ph type="dt" sz="half" idx="2"/>
          </p:nvPr>
        </p:nvSpPr>
        <p:spPr>
          <a:xfrm>
            <a:off x="7380000" y="4914000"/>
            <a:ext cx="720000" cy="108000"/>
          </a:xfrm>
        </p:spPr>
        <p:txBody>
          <a:bodyPr/>
          <a:lstStyle/>
          <a:p>
            <a:r>
              <a:rPr lang="en-US" dirty="0"/>
              <a:t>03 Nov 2021</a:t>
            </a:r>
            <a:endParaRPr lang="en-AU" dirty="0"/>
          </a:p>
        </p:txBody>
      </p:sp>
      <p:sp>
        <p:nvSpPr>
          <p:cNvPr id="8" name="Footer Placeholder 2"/>
          <p:cNvSpPr>
            <a:spLocks noGrp="1"/>
          </p:cNvSpPr>
          <p:nvPr>
            <p:ph type="ftr" sz="quarter" idx="11"/>
          </p:nvPr>
        </p:nvSpPr>
        <p:spPr>
          <a:xfrm>
            <a:off x="1440000" y="4914000"/>
            <a:ext cx="5400000" cy="108000"/>
          </a:xfrm>
        </p:spPr>
        <p:txBody>
          <a:bodyPr/>
          <a:lstStyle/>
          <a:p>
            <a:r>
              <a:rPr lang="en-US" dirty="0"/>
              <a:t>Orientation and transition committee    |   university orientation and transition </a:t>
            </a:r>
            <a:endParaRPr lang="en-AU" dirty="0"/>
          </a:p>
        </p:txBody>
      </p:sp>
    </p:spTree>
    <p:extLst>
      <p:ext uri="{BB962C8B-B14F-4D97-AF65-F5344CB8AC3E}">
        <p14:creationId xmlns:p14="http://schemas.microsoft.com/office/powerpoint/2010/main" val="1845604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E0F51-58E3-40DD-AB1D-5448510AD1DC}"/>
              </a:ext>
            </a:extLst>
          </p:cNvPr>
          <p:cNvSpPr>
            <a:spLocks noGrp="1"/>
          </p:cNvSpPr>
          <p:nvPr>
            <p:ph idx="1"/>
          </p:nvPr>
        </p:nvSpPr>
        <p:spPr>
          <a:xfrm>
            <a:off x="3256286" y="572574"/>
            <a:ext cx="5652000" cy="4105957"/>
          </a:xfrm>
        </p:spPr>
        <p:txBody>
          <a:bodyPr>
            <a:noAutofit/>
          </a:bodyPr>
          <a:lstStyle/>
          <a:p>
            <a:r>
              <a:rPr lang="en-AU" sz="1600" b="1" dirty="0"/>
              <a:t>Learning to Learn:</a:t>
            </a:r>
            <a:r>
              <a:rPr lang="en-AU" sz="1600" dirty="0"/>
              <a:t> </a:t>
            </a:r>
            <a:r>
              <a:rPr lang="en-AU" sz="1600" i="1" dirty="0">
                <a:solidFill>
                  <a:schemeClr val="tx1"/>
                </a:solidFill>
              </a:rPr>
              <a:t>Create learning environments that allow students to make sense of their learning.</a:t>
            </a:r>
            <a:r>
              <a:rPr lang="en-AU" sz="1600" dirty="0">
                <a:solidFill>
                  <a:schemeClr val="tx1"/>
                </a:solidFill>
              </a:rPr>
              <a:t> </a:t>
            </a:r>
          </a:p>
          <a:p>
            <a:r>
              <a:rPr lang="en-AU" sz="1600" b="1" dirty="0"/>
              <a:t>Learning to Live:</a:t>
            </a:r>
            <a:r>
              <a:rPr lang="en-AU" sz="1600" dirty="0"/>
              <a:t> </a:t>
            </a:r>
            <a:r>
              <a:rPr lang="en-AU" sz="1600" i="1" dirty="0">
                <a:solidFill>
                  <a:schemeClr val="tx1"/>
                </a:solidFill>
              </a:rPr>
              <a:t>Students are supported to adapt to their new environments:  academic, economic, social, cultural, physical and digital.</a:t>
            </a:r>
          </a:p>
          <a:p>
            <a:r>
              <a:rPr lang="en-AU" sz="1600" b="1" dirty="0"/>
              <a:t>Learning to Connect:</a:t>
            </a:r>
            <a:r>
              <a:rPr lang="en-AU" sz="1600" dirty="0"/>
              <a:t> </a:t>
            </a:r>
            <a:r>
              <a:rPr lang="en-AU" sz="1600" i="1" dirty="0">
                <a:solidFill>
                  <a:schemeClr val="tx1"/>
                </a:solidFill>
              </a:rPr>
              <a:t>Students establish relationships, build strong connections and see themselves as members of the University community</a:t>
            </a:r>
            <a:r>
              <a:rPr lang="en-AU" sz="1600" dirty="0">
                <a:solidFill>
                  <a:schemeClr val="tx1"/>
                </a:solidFill>
              </a:rPr>
              <a:t>. </a:t>
            </a:r>
          </a:p>
          <a:p>
            <a:r>
              <a:rPr lang="en-AU" sz="1600" b="1" dirty="0"/>
              <a:t>Learning to Strive, Overcome Adversity, and Advocate:</a:t>
            </a:r>
            <a:r>
              <a:rPr lang="en-AU" sz="1600" dirty="0"/>
              <a:t> </a:t>
            </a:r>
            <a:r>
              <a:rPr lang="en-AU" sz="1600" i="1" dirty="0">
                <a:solidFill>
                  <a:schemeClr val="tx1"/>
                </a:solidFill>
              </a:rPr>
              <a:t>Students have awareness and access to support services.</a:t>
            </a:r>
            <a:endParaRPr lang="en-AU" sz="1600" dirty="0">
              <a:solidFill>
                <a:schemeClr val="tx1"/>
              </a:solidFill>
            </a:endParaRPr>
          </a:p>
          <a:p>
            <a:r>
              <a:rPr lang="en-AU" sz="1600" b="1" dirty="0"/>
              <a:t>Learning to Reflect:</a:t>
            </a:r>
            <a:r>
              <a:rPr lang="en-AU" sz="1600" dirty="0"/>
              <a:t> </a:t>
            </a:r>
            <a:r>
              <a:rPr lang="en-AU" sz="1600" i="1" dirty="0">
                <a:solidFill>
                  <a:schemeClr val="tx1"/>
                </a:solidFill>
              </a:rPr>
              <a:t>Ensuring institution-wide understanding of and responsiveness to student needs; increasing awareness on the role all staff play in supporting student transition.</a:t>
            </a:r>
            <a:endParaRPr lang="en-AU" sz="1600" dirty="0">
              <a:solidFill>
                <a:schemeClr val="tx1"/>
              </a:solidFill>
            </a:endParaRPr>
          </a:p>
          <a:p>
            <a:endParaRPr lang="en-AU" dirty="0">
              <a:solidFill>
                <a:schemeClr val="tx1"/>
              </a:solidFill>
            </a:endParaRPr>
          </a:p>
        </p:txBody>
      </p:sp>
      <p:sp>
        <p:nvSpPr>
          <p:cNvPr id="5" name="Slide Number Placeholder 4">
            <a:extLst>
              <a:ext uri="{FF2B5EF4-FFF2-40B4-BE49-F238E27FC236}">
                <a16:creationId xmlns:a16="http://schemas.microsoft.com/office/drawing/2014/main" id="{B9AA64DA-1709-49F5-8FEC-EB4B418BA4AD}"/>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7</a:t>
            </a:fld>
            <a:endParaRPr lang="en-AU"/>
          </a:p>
        </p:txBody>
      </p:sp>
      <p:sp>
        <p:nvSpPr>
          <p:cNvPr id="11" name="Text Placeholder 10">
            <a:extLst>
              <a:ext uri="{FF2B5EF4-FFF2-40B4-BE49-F238E27FC236}">
                <a16:creationId xmlns:a16="http://schemas.microsoft.com/office/drawing/2014/main" id="{1BD09002-5196-4F53-8AD6-A86685A2F47D}"/>
              </a:ext>
            </a:extLst>
          </p:cNvPr>
          <p:cNvSpPr>
            <a:spLocks noGrp="1"/>
          </p:cNvSpPr>
          <p:nvPr>
            <p:ph type="body" sz="quarter" idx="13"/>
          </p:nvPr>
        </p:nvSpPr>
        <p:spPr>
          <a:xfrm>
            <a:off x="324000" y="324000"/>
            <a:ext cx="2520000" cy="4354532"/>
          </a:xfrm>
        </p:spPr>
        <p:txBody>
          <a:bodyPr>
            <a:normAutofit/>
          </a:bodyPr>
          <a:lstStyle/>
          <a:p>
            <a:r>
              <a:rPr lang="en-AU" dirty="0"/>
              <a:t>Objectives</a:t>
            </a:r>
          </a:p>
          <a:p>
            <a:pPr lvl="1"/>
            <a:endParaRPr lang="en-AU" dirty="0"/>
          </a:p>
        </p:txBody>
      </p:sp>
      <p:sp>
        <p:nvSpPr>
          <p:cNvPr id="7" name="Date Placeholder 4"/>
          <p:cNvSpPr>
            <a:spLocks noGrp="1"/>
          </p:cNvSpPr>
          <p:nvPr>
            <p:ph type="dt" sz="half" idx="2"/>
          </p:nvPr>
        </p:nvSpPr>
        <p:spPr>
          <a:xfrm>
            <a:off x="7380000" y="4914000"/>
            <a:ext cx="720000" cy="108000"/>
          </a:xfrm>
        </p:spPr>
        <p:txBody>
          <a:bodyPr/>
          <a:lstStyle/>
          <a:p>
            <a:r>
              <a:rPr lang="en-US" dirty="0"/>
              <a:t>03 Nov 2021</a:t>
            </a:r>
            <a:endParaRPr lang="en-AU" dirty="0"/>
          </a:p>
        </p:txBody>
      </p:sp>
      <p:sp>
        <p:nvSpPr>
          <p:cNvPr id="8" name="Footer Placeholder 2"/>
          <p:cNvSpPr>
            <a:spLocks noGrp="1"/>
          </p:cNvSpPr>
          <p:nvPr>
            <p:ph type="ftr" sz="quarter" idx="11"/>
          </p:nvPr>
        </p:nvSpPr>
        <p:spPr>
          <a:xfrm>
            <a:off x="1440000" y="4914000"/>
            <a:ext cx="5400000" cy="108000"/>
          </a:xfrm>
        </p:spPr>
        <p:txBody>
          <a:bodyPr/>
          <a:lstStyle/>
          <a:p>
            <a:r>
              <a:rPr lang="en-US" dirty="0"/>
              <a:t>Orientation and transition committee    |   university orientation and transition </a:t>
            </a:r>
            <a:endParaRPr lang="en-AU" dirty="0"/>
          </a:p>
        </p:txBody>
      </p:sp>
    </p:spTree>
    <p:extLst>
      <p:ext uri="{BB962C8B-B14F-4D97-AF65-F5344CB8AC3E}">
        <p14:creationId xmlns:p14="http://schemas.microsoft.com/office/powerpoint/2010/main" val="11550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6BAA3-3AB4-4C02-9488-682B7B5D3ED4}"/>
              </a:ext>
            </a:extLst>
          </p:cNvPr>
          <p:cNvSpPr>
            <a:spLocks noGrp="1"/>
          </p:cNvSpPr>
          <p:nvPr>
            <p:ph idx="1"/>
          </p:nvPr>
        </p:nvSpPr>
        <p:spPr>
          <a:xfrm>
            <a:off x="324000" y="1381649"/>
            <a:ext cx="3600000" cy="3331028"/>
          </a:xfrm>
        </p:spPr>
        <p:txBody>
          <a:bodyPr>
            <a:normAutofit lnSpcReduction="10000"/>
          </a:bodyPr>
          <a:lstStyle/>
          <a:p>
            <a:r>
              <a:rPr lang="en-GB" dirty="0"/>
              <a:t>By 2025 ANU will:</a:t>
            </a:r>
            <a:endParaRPr lang="en-AU" dirty="0"/>
          </a:p>
          <a:p>
            <a:pPr lvl="2"/>
            <a:r>
              <a:rPr lang="en-GB" sz="1200" dirty="0"/>
              <a:t>Implement an accurate evaluation of orientation and transition activities that measures participation and impact focusing on key strategic priorities including student experience, retention, support for our diverse cohort, belonging, wellbeing and academic outcomes;</a:t>
            </a:r>
            <a:endParaRPr lang="en-AU" sz="1200" dirty="0"/>
          </a:p>
          <a:p>
            <a:pPr lvl="2"/>
            <a:r>
              <a:rPr lang="en-GB" sz="1200" dirty="0"/>
              <a:t>Have 75% of commencing students participate in orientation and transition activities;</a:t>
            </a:r>
            <a:endParaRPr lang="en-AU" sz="1200" dirty="0"/>
          </a:p>
          <a:p>
            <a:pPr lvl="2"/>
            <a:r>
              <a:rPr lang="en-GB" sz="1200" dirty="0"/>
              <a:t>Embed transition pedagogy in 30% of large first year courses, undergraduate and postgraduate;</a:t>
            </a:r>
            <a:endParaRPr lang="en-AU" sz="1200" dirty="0"/>
          </a:p>
          <a:p>
            <a:pPr lvl="2"/>
            <a:r>
              <a:rPr lang="en-GB" sz="1200" dirty="0"/>
              <a:t>Ensure 50% of staff hold a clear understanding of the student experience, the Orientation and Transition Framework, and how they impact on transition;</a:t>
            </a:r>
            <a:endParaRPr lang="en-AU" sz="1200" dirty="0"/>
          </a:p>
          <a:p>
            <a:pPr lvl="2"/>
            <a:r>
              <a:rPr lang="en-GB" sz="1200" dirty="0"/>
              <a:t>Reduce the per-student cost of orientation and transition activities.</a:t>
            </a:r>
            <a:endParaRPr lang="en-AU" sz="1200" dirty="0"/>
          </a:p>
          <a:p>
            <a:endParaRPr lang="en-AU" dirty="0"/>
          </a:p>
        </p:txBody>
      </p:sp>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8</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3600000" cy="1512887"/>
          </a:xfrm>
        </p:spPr>
        <p:txBody>
          <a:bodyPr/>
          <a:lstStyle/>
          <a:p>
            <a:r>
              <a:rPr lang="en-AU" dirty="0"/>
              <a:t>Key KPIs and deliverables</a:t>
            </a:r>
          </a:p>
        </p:txBody>
      </p:sp>
      <p:pic>
        <p:nvPicPr>
          <p:cNvPr id="10" name="Picture Placeholder 9">
            <a:extLst>
              <a:ext uri="{FF2B5EF4-FFF2-40B4-BE49-F238E27FC236}">
                <a16:creationId xmlns:a16="http://schemas.microsoft.com/office/drawing/2014/main" id="{AE1D7BCB-203A-4C81-83C8-588DA2BEA58D}"/>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3" r="33"/>
          <a:stretch/>
        </p:blipFill>
        <p:spPr>
          <a:xfrm>
            <a:off x="5256000" y="323850"/>
            <a:ext cx="3528000" cy="4104000"/>
          </a:xfrm>
        </p:spPr>
      </p:pic>
      <p:sp>
        <p:nvSpPr>
          <p:cNvPr id="8" name="Text Placeholder 7">
            <a:extLst>
              <a:ext uri="{FF2B5EF4-FFF2-40B4-BE49-F238E27FC236}">
                <a16:creationId xmlns:a16="http://schemas.microsoft.com/office/drawing/2014/main" id="{79306613-7905-4633-B16A-127B93CF1E96}"/>
              </a:ext>
            </a:extLst>
          </p:cNvPr>
          <p:cNvSpPr>
            <a:spLocks noGrp="1"/>
          </p:cNvSpPr>
          <p:nvPr>
            <p:ph type="body" sz="quarter" idx="15"/>
          </p:nvPr>
        </p:nvSpPr>
        <p:spPr>
          <a:xfrm>
            <a:off x="5112000" y="630621"/>
            <a:ext cx="108000" cy="3796917"/>
          </a:xfrm>
        </p:spPr>
        <p:txBody>
          <a:bodyPr/>
          <a:lstStyle/>
          <a:p>
            <a:r>
              <a:rPr lang="en-AU" dirty="0"/>
              <a:t>Image credit here</a:t>
            </a:r>
          </a:p>
        </p:txBody>
      </p:sp>
      <p:sp>
        <p:nvSpPr>
          <p:cNvPr id="11" name="Date Placeholder 4"/>
          <p:cNvSpPr>
            <a:spLocks noGrp="1"/>
          </p:cNvSpPr>
          <p:nvPr>
            <p:ph type="dt" sz="half" idx="2"/>
          </p:nvPr>
        </p:nvSpPr>
        <p:spPr>
          <a:xfrm>
            <a:off x="7380000" y="4914000"/>
            <a:ext cx="720000" cy="108000"/>
          </a:xfrm>
        </p:spPr>
        <p:txBody>
          <a:bodyPr/>
          <a:lstStyle/>
          <a:p>
            <a:r>
              <a:rPr lang="en-US" dirty="0"/>
              <a:t>03 </a:t>
            </a:r>
            <a:r>
              <a:rPr lang="en-US" dirty="0" err="1"/>
              <a:t>nov</a:t>
            </a:r>
            <a:r>
              <a:rPr lang="en-US" dirty="0"/>
              <a:t> 2021</a:t>
            </a:r>
            <a:endParaRPr lang="en-AU" dirty="0"/>
          </a:p>
        </p:txBody>
      </p:sp>
      <p:sp>
        <p:nvSpPr>
          <p:cNvPr id="12" name="Footer Placeholder 2"/>
          <p:cNvSpPr>
            <a:spLocks noGrp="1"/>
          </p:cNvSpPr>
          <p:nvPr>
            <p:ph type="ftr" sz="quarter" idx="11"/>
          </p:nvPr>
        </p:nvSpPr>
        <p:spPr>
          <a:xfrm>
            <a:off x="1440000" y="4914000"/>
            <a:ext cx="5400000" cy="108000"/>
          </a:xfrm>
        </p:spPr>
        <p:txBody>
          <a:bodyPr/>
          <a:lstStyle/>
          <a:p>
            <a:r>
              <a:rPr lang="en-US" dirty="0"/>
              <a:t>Orientation and transition committee    |   university orientation and transition </a:t>
            </a:r>
            <a:endParaRPr lang="en-AU" dirty="0"/>
          </a:p>
        </p:txBody>
      </p:sp>
    </p:spTree>
    <p:extLst>
      <p:ext uri="{BB962C8B-B14F-4D97-AF65-F5344CB8AC3E}">
        <p14:creationId xmlns:p14="http://schemas.microsoft.com/office/powerpoint/2010/main" val="333437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9</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226088" y="324000"/>
            <a:ext cx="2863780" cy="4140000"/>
          </a:xfrm>
        </p:spPr>
        <p:txBody>
          <a:bodyPr>
            <a:normAutofit/>
          </a:bodyPr>
          <a:lstStyle/>
          <a:p>
            <a:r>
              <a:rPr lang="en-AU" dirty="0"/>
              <a:t>Orientation and Transition Procedure &amp; Responsibility Matrix</a:t>
            </a:r>
          </a:p>
          <a:p>
            <a:pPr lvl="1"/>
            <a:endParaRPr lang="en-AU" dirty="0"/>
          </a:p>
        </p:txBody>
      </p:sp>
      <p:sp>
        <p:nvSpPr>
          <p:cNvPr id="10" name="Content Placeholder 1">
            <a:extLst>
              <a:ext uri="{FF2B5EF4-FFF2-40B4-BE49-F238E27FC236}">
                <a16:creationId xmlns:a16="http://schemas.microsoft.com/office/drawing/2014/main" id="{F066BAA3-3AB4-4C02-9488-682B7B5D3ED4}"/>
              </a:ext>
            </a:extLst>
          </p:cNvPr>
          <p:cNvSpPr txBox="1">
            <a:spLocks/>
          </p:cNvSpPr>
          <p:nvPr/>
        </p:nvSpPr>
        <p:spPr>
          <a:xfrm>
            <a:off x="3424551" y="324000"/>
            <a:ext cx="5178166" cy="3331028"/>
          </a:xfrm>
          <a:prstGeom prst="rect">
            <a:avLst/>
          </a:prstGeom>
        </p:spPr>
        <p:txBody>
          <a:bodyPr>
            <a:norm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z="1600" dirty="0"/>
              <a:t>Key points:</a:t>
            </a:r>
          </a:p>
          <a:p>
            <a:pPr lvl="2"/>
            <a:r>
              <a:rPr lang="en-AU" sz="1400" dirty="0"/>
              <a:t>Allows each area to focus on their information and forming relationships;</a:t>
            </a:r>
          </a:p>
          <a:p>
            <a:pPr lvl="2"/>
            <a:r>
              <a:rPr lang="en-AU" sz="1400" dirty="0"/>
              <a:t>Provides space for collaboration, clear communication and avoiding duplication;</a:t>
            </a:r>
          </a:p>
          <a:p>
            <a:pPr lvl="2"/>
            <a:r>
              <a:rPr lang="en-GB" sz="1400" dirty="0"/>
              <a:t>Adds both authority and responsibility to orientation and transition;</a:t>
            </a:r>
            <a:endParaRPr lang="en-AU" sz="1400" dirty="0"/>
          </a:p>
          <a:p>
            <a:pPr lvl="2"/>
            <a:r>
              <a:rPr lang="en-GB" sz="1400" dirty="0"/>
              <a:t>Opportunity for better evaluation and feedback.</a:t>
            </a:r>
            <a:endParaRPr lang="en-AU" sz="1400" dirty="0"/>
          </a:p>
          <a:p>
            <a:endParaRPr lang="en-AU" dirty="0"/>
          </a:p>
        </p:txBody>
      </p:sp>
      <p:sp>
        <p:nvSpPr>
          <p:cNvPr id="12" name="Date Placeholder 4"/>
          <p:cNvSpPr>
            <a:spLocks noGrp="1"/>
          </p:cNvSpPr>
          <p:nvPr>
            <p:ph type="dt" sz="half" idx="2"/>
          </p:nvPr>
        </p:nvSpPr>
        <p:spPr>
          <a:xfrm>
            <a:off x="7380000" y="4914000"/>
            <a:ext cx="720000" cy="108000"/>
          </a:xfrm>
        </p:spPr>
        <p:txBody>
          <a:bodyPr/>
          <a:lstStyle/>
          <a:p>
            <a:r>
              <a:rPr lang="en-US" dirty="0"/>
              <a:t>03 </a:t>
            </a:r>
            <a:r>
              <a:rPr lang="en-US" dirty="0" err="1"/>
              <a:t>nov</a:t>
            </a:r>
            <a:r>
              <a:rPr lang="en-US" dirty="0"/>
              <a:t> 2021</a:t>
            </a:r>
            <a:endParaRPr lang="en-AU" dirty="0"/>
          </a:p>
        </p:txBody>
      </p:sp>
      <p:sp>
        <p:nvSpPr>
          <p:cNvPr id="7" name="Footer Placeholder 2"/>
          <p:cNvSpPr>
            <a:spLocks noGrp="1"/>
          </p:cNvSpPr>
          <p:nvPr>
            <p:ph type="ftr" sz="quarter" idx="11"/>
          </p:nvPr>
        </p:nvSpPr>
        <p:spPr>
          <a:xfrm>
            <a:off x="1440000" y="4914000"/>
            <a:ext cx="5400000" cy="108000"/>
          </a:xfrm>
        </p:spPr>
        <p:txBody>
          <a:bodyPr/>
          <a:lstStyle/>
          <a:p>
            <a:r>
              <a:rPr lang="en-US" dirty="0"/>
              <a:t>Orientation and transition committee    |   university orientation and transition </a:t>
            </a:r>
            <a:endParaRPr lang="en-AU" dirty="0"/>
          </a:p>
        </p:txBody>
      </p:sp>
    </p:spTree>
    <p:extLst>
      <p:ext uri="{BB962C8B-B14F-4D97-AF65-F5344CB8AC3E}">
        <p14:creationId xmlns:p14="http://schemas.microsoft.com/office/powerpoint/2010/main" val="186856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U Light">
  <a:themeElements>
    <a:clrScheme name="ANU">
      <a:dk1>
        <a:sysClr val="windowText" lastClr="000000"/>
      </a:dk1>
      <a:lt1>
        <a:sysClr val="window" lastClr="FFFFFF"/>
      </a:lt1>
      <a:dk2>
        <a:srgbClr val="000000"/>
      </a:dk2>
      <a:lt2>
        <a:srgbClr val="FFFFFF"/>
      </a:lt2>
      <a:accent1>
        <a:srgbClr val="BE830E"/>
      </a:accent1>
      <a:accent2>
        <a:srgbClr val="DFC187"/>
      </a:accent2>
      <a:accent3>
        <a:srgbClr val="F5EDDE"/>
      </a:accent3>
      <a:accent4>
        <a:srgbClr val="BE4E0E"/>
      </a:accent4>
      <a:accent5>
        <a:srgbClr val="CB7352"/>
      </a:accent5>
      <a:accent6>
        <a:srgbClr val="F2DCD4"/>
      </a:accent6>
      <a:hlink>
        <a:srgbClr val="BE830E"/>
      </a:hlink>
      <a:folHlink>
        <a:srgbClr val="BE4E0E"/>
      </a:folHlink>
    </a:clrScheme>
    <a:fontScheme name="ANU">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U_Powerpoint_Light_v3" id="{768B2342-8F25-4BCF-A9F2-7F75F1A83BC8}" vid="{5D6854EF-C683-4EFA-B0BF-EA4FED5115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Notes xmlns="2906fbf8-e47d-4c21-be87-cb09cf1c70cb">DO NOT EDIT. DOWNLOAD FIRST.</Document_x0020_Notes>
    <FAQs xmlns="2906fbf8-e47d-4c21-be87-cb09cf1c70cb"/>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009AC5283E95468D41B3B02A942082" ma:contentTypeVersion="11" ma:contentTypeDescription="Create a new document." ma:contentTypeScope="" ma:versionID="9f2fd859ed3886bf4e8522e511cd8b1a">
  <xsd:schema xmlns:xsd="http://www.w3.org/2001/XMLSchema" xmlns:xs="http://www.w3.org/2001/XMLSchema" xmlns:p="http://schemas.microsoft.com/office/2006/metadata/properties" xmlns:ns2="2906fbf8-e47d-4c21-be87-cb09cf1c70cb" xmlns:ns3="cd7196b5-af4d-4b5a-ba66-d723b2d8b01e" targetNamespace="http://schemas.microsoft.com/office/2006/metadata/properties" ma:root="true" ma:fieldsID="4c2e97acb550b7a71716bc90633103a3" ns2:_="" ns3:_="">
    <xsd:import namespace="2906fbf8-e47d-4c21-be87-cb09cf1c70cb"/>
    <xsd:import namespace="cd7196b5-af4d-4b5a-ba66-d723b2d8b01e"/>
    <xsd:element name="properties">
      <xsd:complexType>
        <xsd:sequence>
          <xsd:element name="documentManagement">
            <xsd:complexType>
              <xsd:all>
                <xsd:element ref="ns2:MediaServiceMetadata" minOccurs="0"/>
                <xsd:element ref="ns2:MediaServiceFastMetadata" minOccurs="0"/>
                <xsd:element ref="ns2:FAQs"/>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Document_x0020_Note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06fbf8-e47d-4c21-be87-cb09cf1c70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AQs" ma:index="10" ma:displayName="FAQs" ma:internalName="FAQs">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ocument_x0020_Notes" ma:index="18" ma:displayName="IMPORTANT" ma:description="DO NOT EDIT. DOWNLOAD FIRST" ma:format="Dropdown" ma:internalName="Document_x0020_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7196b5-af4d-4b5a-ba66-d723b2d8b0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55D042-D8B3-4BE3-86DE-6019F96E2850}">
  <ds:schemaRefs>
    <ds:schemaRef ds:uri="http://purl.org/dc/dcmitype/"/>
    <ds:schemaRef ds:uri="2906fbf8-e47d-4c21-be87-cb09cf1c70cb"/>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cd7196b5-af4d-4b5a-ba66-d723b2d8b01e"/>
    <ds:schemaRef ds:uri="http://www.w3.org/XML/1998/namespace"/>
  </ds:schemaRefs>
</ds:datastoreItem>
</file>

<file path=customXml/itemProps2.xml><?xml version="1.0" encoding="utf-8"?>
<ds:datastoreItem xmlns:ds="http://schemas.openxmlformats.org/officeDocument/2006/customXml" ds:itemID="{D242CD11-9905-45C0-AA8E-EE5B79DEFBE2}">
  <ds:schemaRefs>
    <ds:schemaRef ds:uri="http://schemas.microsoft.com/sharepoint/v3/contenttype/forms"/>
  </ds:schemaRefs>
</ds:datastoreItem>
</file>

<file path=customXml/itemProps3.xml><?xml version="1.0" encoding="utf-8"?>
<ds:datastoreItem xmlns:ds="http://schemas.openxmlformats.org/officeDocument/2006/customXml" ds:itemID="{FA907515-A130-47C0-811F-983FB39E4B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06fbf8-e47d-4c21-be87-cb09cf1c70cb"/>
    <ds:schemaRef ds:uri="cd7196b5-af4d-4b5a-ba66-d723b2d8b0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ANU_Powerpoint_Light</Template>
  <TotalTime>7481</TotalTime>
  <Words>1189</Words>
  <Application>Microsoft Office PowerPoint</Application>
  <PresentationFormat>On-screen Show (16:9)</PresentationFormat>
  <Paragraphs>108</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ANU Light</vt:lpstr>
      <vt:lpstr>PowerPoint Presentation</vt:lpstr>
      <vt:lpstr>PowerPoint Presentation</vt:lpstr>
      <vt:lpstr>PowerPoint Presentation</vt:lpstr>
      <vt:lpstr>PowerPoint Presentation</vt:lpstr>
      <vt:lpstr>Orientation and transition framework</vt:lpstr>
      <vt:lpstr>PowerPoint Presentation</vt:lpstr>
      <vt:lpstr>PowerPoint Presentation</vt:lpstr>
      <vt:lpstr>PowerPoint Presentation</vt:lpstr>
      <vt:lpstr>PowerPoint Presentation</vt:lpstr>
      <vt:lpstr>PowerPoint Presentation</vt:lpstr>
      <vt:lpstr>PowerPoint Presentation</vt:lpstr>
    </vt:vector>
  </TitlesOfParts>
  <Company>The Australian National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Walker</dc:creator>
  <cp:lastModifiedBy>Sarah Walker</cp:lastModifiedBy>
  <cp:revision>75</cp:revision>
  <dcterms:created xsi:type="dcterms:W3CDTF">2021-04-20T01:24:12Z</dcterms:created>
  <dcterms:modified xsi:type="dcterms:W3CDTF">2021-11-02T21:20:09Z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0x010100EF009AC5283E95468D41B3B02A942082</vt:lpwstr>
  </property>
</Properties>
</file>